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2" r:id="rId2"/>
    <p:sldId id="257" r:id="rId3"/>
    <p:sldId id="313" r:id="rId4"/>
    <p:sldId id="258" r:id="rId5"/>
    <p:sldId id="259" r:id="rId6"/>
    <p:sldId id="260" r:id="rId7"/>
    <p:sldId id="261" r:id="rId8"/>
    <p:sldId id="314" r:id="rId9"/>
    <p:sldId id="315" r:id="rId10"/>
    <p:sldId id="325" r:id="rId11"/>
    <p:sldId id="316" r:id="rId12"/>
    <p:sldId id="262" r:id="rId13"/>
    <p:sldId id="263" r:id="rId14"/>
    <p:sldId id="264" r:id="rId15"/>
    <p:sldId id="265" r:id="rId16"/>
    <p:sldId id="266" r:id="rId17"/>
    <p:sldId id="267" r:id="rId18"/>
    <p:sldId id="317" r:id="rId19"/>
    <p:sldId id="321" r:id="rId20"/>
    <p:sldId id="322" r:id="rId21"/>
    <p:sldId id="323" r:id="rId22"/>
    <p:sldId id="318" r:id="rId23"/>
    <p:sldId id="319" r:id="rId24"/>
    <p:sldId id="320" r:id="rId25"/>
    <p:sldId id="269" r:id="rId26"/>
    <p:sldId id="270" r:id="rId27"/>
    <p:sldId id="271" r:id="rId28"/>
    <p:sldId id="272" r:id="rId29"/>
    <p:sldId id="273" r:id="rId30"/>
    <p:sldId id="274" r:id="rId31"/>
    <p:sldId id="275" r:id="rId32"/>
    <p:sldId id="330" r:id="rId33"/>
    <p:sldId id="333" r:id="rId34"/>
    <p:sldId id="331" r:id="rId35"/>
    <p:sldId id="332" r:id="rId36"/>
    <p:sldId id="276" r:id="rId37"/>
    <p:sldId id="277" r:id="rId38"/>
    <p:sldId id="278" r:id="rId39"/>
    <p:sldId id="334"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26" r:id="rId63"/>
    <p:sldId id="327" r:id="rId64"/>
    <p:sldId id="328" r:id="rId65"/>
    <p:sldId id="336" r:id="rId66"/>
    <p:sldId id="335" r:id="rId67"/>
    <p:sldId id="329" r:id="rId68"/>
    <p:sldId id="301" r:id="rId69"/>
    <p:sldId id="337" r:id="rId70"/>
    <p:sldId id="338" r:id="rId71"/>
    <p:sldId id="339" r:id="rId72"/>
    <p:sldId id="302" r:id="rId73"/>
    <p:sldId id="303" r:id="rId74"/>
    <p:sldId id="304" r:id="rId75"/>
    <p:sldId id="305" r:id="rId76"/>
    <p:sldId id="306" r:id="rId77"/>
    <p:sldId id="307" r:id="rId78"/>
    <p:sldId id="308" r:id="rId79"/>
    <p:sldId id="309" r:id="rId80"/>
    <p:sldId id="340" r:id="rId81"/>
    <p:sldId id="341" r:id="rId82"/>
    <p:sldId id="342" r:id="rId83"/>
    <p:sldId id="343" r:id="rId84"/>
    <p:sldId id="310" r:id="rId85"/>
    <p:sldId id="311"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4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printerSettings" Target="printerSettings/printerSettings1.bin"/><Relationship Id="rId88" Type="http://schemas.openxmlformats.org/officeDocument/2006/relationships/presProps" Target="presProps.xml"/><Relationship Id="rId8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0ED334-5EEB-F848-8C69-EDF08664AF2F}"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1244974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0ED334-5EEB-F848-8C69-EDF08664AF2F}"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97206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0ED334-5EEB-F848-8C69-EDF08664AF2F}"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26196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0ED334-5EEB-F848-8C69-EDF08664AF2F}"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179382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0ED334-5EEB-F848-8C69-EDF08664AF2F}" type="datetimeFigureOut">
              <a:rPr lang="en-US" smtClean="0"/>
              <a:t>11/23/15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327455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0ED334-5EEB-F848-8C69-EDF08664AF2F}"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358567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0ED334-5EEB-F848-8C69-EDF08664AF2F}" type="datetimeFigureOut">
              <a:rPr lang="en-US" smtClean="0"/>
              <a:t>11/23/15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233426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0ED334-5EEB-F848-8C69-EDF08664AF2F}" type="datetimeFigureOut">
              <a:rPr lang="en-US" smtClean="0"/>
              <a:t>11/23/15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292811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ED334-5EEB-F848-8C69-EDF08664AF2F}" type="datetimeFigureOut">
              <a:rPr lang="en-US" smtClean="0"/>
              <a:t>11/23/15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61175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0ED334-5EEB-F848-8C69-EDF08664AF2F}"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143390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0ED334-5EEB-F848-8C69-EDF08664AF2F}" type="datetimeFigureOut">
              <a:rPr lang="en-US" smtClean="0"/>
              <a:t>11/23/15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79CF4-986A-5441-9660-616CC1060A72}" type="slidenum">
              <a:rPr lang="en-US" smtClean="0"/>
              <a:t>‹#›</a:t>
            </a:fld>
            <a:endParaRPr lang="en-US"/>
          </a:p>
        </p:txBody>
      </p:sp>
    </p:spTree>
    <p:extLst>
      <p:ext uri="{BB962C8B-B14F-4D97-AF65-F5344CB8AC3E}">
        <p14:creationId xmlns:p14="http://schemas.microsoft.com/office/powerpoint/2010/main" val="21241916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ED334-5EEB-F848-8C69-EDF08664AF2F}" type="datetimeFigureOut">
              <a:rPr lang="en-US" smtClean="0"/>
              <a:t>11/23/15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9CF4-986A-5441-9660-616CC1060A72}" type="slidenum">
              <a:rPr lang="en-US" smtClean="0"/>
              <a:t>‹#›</a:t>
            </a:fld>
            <a:endParaRPr lang="en-US"/>
          </a:p>
        </p:txBody>
      </p:sp>
    </p:spTree>
    <p:extLst>
      <p:ext uri="{BB962C8B-B14F-4D97-AF65-F5344CB8AC3E}">
        <p14:creationId xmlns:p14="http://schemas.microsoft.com/office/powerpoint/2010/main" val="2821595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iorarchitecture.ohiou.edu/ziff/Design%20School%20Issues/My%20Understanding%20of%20Color.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rezi.com/ja4ya5efyfny/architectural-tectonics/"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meo.com/70958661"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csu.edu/ncsu/design/cu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22" dirty="0"/>
              <a:t>ART 1600 – The Aesthetics of Architecture, Interiors, and Design</a:t>
            </a:r>
            <a:r>
              <a:rPr lang="en-US" dirty="0"/>
              <a:t/>
            </a:r>
            <a:br>
              <a:rPr lang="en-US" dirty="0"/>
            </a:br>
            <a:r>
              <a:rPr lang="en-US" sz="1800" dirty="0"/>
              <a:t>Matthew Ziff, Associate Professor</a:t>
            </a:r>
            <a:br>
              <a:rPr lang="en-US" sz="1800" dirty="0"/>
            </a:br>
            <a:r>
              <a:rPr lang="en-US" sz="1800"/>
              <a:t>Fall  </a:t>
            </a:r>
            <a:r>
              <a:rPr lang="en-US" sz="1800" smtClean="0"/>
              <a:t>2015</a:t>
            </a:r>
            <a:endParaRPr lang="en-US" dirty="0"/>
          </a:p>
        </p:txBody>
      </p:sp>
      <p:sp>
        <p:nvSpPr>
          <p:cNvPr id="3" name="Content Placeholder 2"/>
          <p:cNvSpPr>
            <a:spLocks noGrp="1"/>
          </p:cNvSpPr>
          <p:nvPr>
            <p:ph idx="1"/>
          </p:nvPr>
        </p:nvSpPr>
        <p:spPr>
          <a:xfrm>
            <a:off x="-320478" y="1600200"/>
            <a:ext cx="8510464" cy="4525963"/>
          </a:xfrm>
        </p:spPr>
        <p:txBody>
          <a:bodyPr>
            <a:normAutofit/>
          </a:bodyPr>
          <a:lstStyle/>
          <a:p>
            <a:pPr lvl="2" algn="ctr">
              <a:buNone/>
            </a:pPr>
            <a:r>
              <a:rPr lang="en-US" sz="3200" dirty="0" smtClean="0">
                <a:latin typeface="Arial"/>
                <a:cs typeface="Arial"/>
              </a:rPr>
              <a:t>Foundations </a:t>
            </a:r>
            <a:r>
              <a:rPr lang="en-US" sz="3200" dirty="0">
                <a:latin typeface="Arial"/>
                <a:cs typeface="Arial"/>
              </a:rPr>
              <a:t>of Architecture &amp; </a:t>
            </a:r>
            <a:r>
              <a:rPr lang="en-US" sz="3200" dirty="0" smtClean="0">
                <a:latin typeface="Arial"/>
                <a:cs typeface="Arial"/>
              </a:rPr>
              <a:t>Design</a:t>
            </a:r>
          </a:p>
          <a:p>
            <a:pPr lvl="2" algn="ctr">
              <a:buNone/>
            </a:pPr>
            <a:endParaRPr lang="en-US" sz="2000" dirty="0" smtClean="0">
              <a:latin typeface="Arial"/>
              <a:cs typeface="Arial"/>
            </a:endParaRPr>
          </a:p>
          <a:p>
            <a:pPr lvl="2" algn="ctr">
              <a:buNone/>
            </a:pPr>
            <a:r>
              <a:rPr lang="en-US" sz="2800" dirty="0"/>
              <a:t>How </a:t>
            </a:r>
            <a:r>
              <a:rPr lang="en-US" sz="2800" dirty="0" smtClean="0"/>
              <a:t>does architecture and interior design</a:t>
            </a:r>
            <a:r>
              <a:rPr lang="en-US" sz="2800" i="1" dirty="0" smtClean="0"/>
              <a:t> </a:t>
            </a:r>
            <a:r>
              <a:rPr lang="en-US" sz="2800" dirty="0"/>
              <a:t>do the things we want </a:t>
            </a:r>
            <a:r>
              <a:rPr lang="en-US" sz="2800" dirty="0" smtClean="0"/>
              <a:t>them </a:t>
            </a:r>
            <a:r>
              <a:rPr lang="en-US" sz="2800" dirty="0"/>
              <a:t>to do?</a:t>
            </a:r>
            <a:endParaRPr lang="en-US" sz="2800" dirty="0">
              <a:latin typeface="Arial"/>
              <a:cs typeface="Arial"/>
            </a:endParaRPr>
          </a:p>
        </p:txBody>
      </p:sp>
    </p:spTree>
    <p:extLst>
      <p:ext uri="{BB962C8B-B14F-4D97-AF65-F5344CB8AC3E}">
        <p14:creationId xmlns:p14="http://schemas.microsoft.com/office/powerpoint/2010/main" val="268410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Hand made wood drawers with dovetail joint</a:t>
            </a:r>
            <a:endParaRPr lang="en-US" sz="2800" dirty="0"/>
          </a:p>
        </p:txBody>
      </p:sp>
      <p:pic>
        <p:nvPicPr>
          <p:cNvPr id="4" name="Content Placeholder 3"/>
          <p:cNvPicPr>
            <a:picLocks noGrp="1" noChangeAspect="1"/>
          </p:cNvPicPr>
          <p:nvPr>
            <p:ph idx="1"/>
          </p:nvPr>
        </p:nvPicPr>
        <p:blipFill>
          <a:blip r:embed="rId2"/>
          <a:srcRect t="8774" b="8774"/>
          <a:stretch>
            <a:fillRect/>
          </a:stretch>
        </p:blipFill>
        <p:spPr/>
      </p:pic>
    </p:spTree>
    <p:extLst>
      <p:ext uri="{BB962C8B-B14F-4D97-AF65-F5344CB8AC3E}">
        <p14:creationId xmlns:p14="http://schemas.microsoft.com/office/powerpoint/2010/main" val="3786226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Hand made </a:t>
            </a:r>
            <a:br>
              <a:rPr lang="en-US" sz="2800" dirty="0"/>
            </a:br>
            <a:r>
              <a:rPr lang="en-US" sz="2800" dirty="0"/>
              <a:t>one at a time, human touch, dimensional tolerances respond to human capability. </a:t>
            </a:r>
          </a:p>
        </p:txBody>
      </p:sp>
      <p:pic>
        <p:nvPicPr>
          <p:cNvPr id="4" name="Content Placeholder 3"/>
          <p:cNvPicPr>
            <a:picLocks noGrp="1" noChangeAspect="1"/>
          </p:cNvPicPr>
          <p:nvPr>
            <p:ph idx="1"/>
          </p:nvPr>
        </p:nvPicPr>
        <p:blipFill>
          <a:blip r:embed="rId2"/>
          <a:srcRect t="-23642" b="-23642"/>
          <a:stretch>
            <a:fillRect/>
          </a:stretch>
        </p:blipFill>
        <p:spPr/>
      </p:pic>
    </p:spTree>
    <p:extLst>
      <p:ext uri="{BB962C8B-B14F-4D97-AF65-F5344CB8AC3E}">
        <p14:creationId xmlns:p14="http://schemas.microsoft.com/office/powerpoint/2010/main" val="113984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timber framing</a:t>
            </a:r>
            <a:br>
              <a:rPr lang="en-US" dirty="0" smtClean="0"/>
            </a:br>
            <a:r>
              <a:rPr lang="en-US" sz="2400" dirty="0" smtClean="0"/>
              <a:t>(a structural wood frame made of large/heavy timbers)</a:t>
            </a:r>
            <a:endParaRPr lang="en-US" sz="2400" dirty="0"/>
          </a:p>
        </p:txBody>
      </p:sp>
      <p:pic>
        <p:nvPicPr>
          <p:cNvPr id="4" name="Content Placeholder 3"/>
          <p:cNvPicPr>
            <a:picLocks noGrp="1" noChangeAspect="1"/>
          </p:cNvPicPr>
          <p:nvPr>
            <p:ph idx="1"/>
          </p:nvPr>
        </p:nvPicPr>
        <p:blipFill>
          <a:blip r:embed="rId2"/>
          <a:srcRect l="-86844" r="-86844"/>
          <a:stretch>
            <a:fillRect/>
          </a:stretch>
        </p:blipFill>
        <p:spPr/>
      </p:pic>
    </p:spTree>
    <p:extLst>
      <p:ext uri="{BB962C8B-B14F-4D97-AF65-F5344CB8AC3E}">
        <p14:creationId xmlns:p14="http://schemas.microsoft.com/office/powerpoint/2010/main" val="49271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Heavy timber framing</a:t>
            </a:r>
            <a:endParaRPr lang="en-US" dirty="0"/>
          </a:p>
        </p:txBody>
      </p:sp>
      <p:pic>
        <p:nvPicPr>
          <p:cNvPr id="4" name="Content Placeholder 3"/>
          <p:cNvPicPr>
            <a:picLocks noGrp="1" noChangeAspect="1"/>
          </p:cNvPicPr>
          <p:nvPr>
            <p:ph idx="1"/>
          </p:nvPr>
        </p:nvPicPr>
        <p:blipFill>
          <a:blip r:embed="rId2"/>
          <a:srcRect l="-4407" r="-4407"/>
          <a:stretch>
            <a:fillRect/>
          </a:stretch>
        </p:blipFill>
        <p:spPr/>
      </p:pic>
    </p:spTree>
    <p:extLst>
      <p:ext uri="{BB962C8B-B14F-4D97-AF65-F5344CB8AC3E}">
        <p14:creationId xmlns:p14="http://schemas.microsoft.com/office/powerpoint/2010/main" val="3726981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‘tilt slab’ construction</a:t>
            </a:r>
            <a:endParaRPr lang="en-US" dirty="0"/>
          </a:p>
        </p:txBody>
      </p:sp>
      <p:pic>
        <p:nvPicPr>
          <p:cNvPr id="4" name="Content Placeholder 3"/>
          <p:cNvPicPr>
            <a:picLocks noGrp="1" noChangeAspect="1"/>
          </p:cNvPicPr>
          <p:nvPr>
            <p:ph idx="1"/>
          </p:nvPr>
        </p:nvPicPr>
        <p:blipFill>
          <a:blip r:embed="rId2"/>
          <a:srcRect l="-11173" r="-11173"/>
          <a:stretch>
            <a:fillRect/>
          </a:stretch>
        </p:blipFill>
        <p:spPr/>
      </p:pic>
    </p:spTree>
    <p:extLst>
      <p:ext uri="{BB962C8B-B14F-4D97-AF65-F5344CB8AC3E}">
        <p14:creationId xmlns:p14="http://schemas.microsoft.com/office/powerpoint/2010/main" val="207034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Cast on site concrete wall being lifted into place</a:t>
            </a:r>
            <a:r>
              <a:rPr lang="en-US" sz="2800" dirty="0"/>
              <a:t/>
            </a:r>
            <a:br>
              <a:rPr lang="en-US" sz="2800" dirty="0"/>
            </a:br>
            <a:r>
              <a:rPr lang="en-US" sz="2800" dirty="0" smtClean="0"/>
              <a:t>concrete ‘tilt slab’ construction</a:t>
            </a:r>
            <a:endParaRPr lang="en-US" sz="2800" dirty="0"/>
          </a:p>
        </p:txBody>
      </p:sp>
      <p:pic>
        <p:nvPicPr>
          <p:cNvPr id="4" name="Content Placeholder 3"/>
          <p:cNvPicPr>
            <a:picLocks noGrp="1" noChangeAspect="1"/>
          </p:cNvPicPr>
          <p:nvPr>
            <p:ph idx="1"/>
          </p:nvPr>
        </p:nvPicPr>
        <p:blipFill>
          <a:blip r:embed="rId2"/>
          <a:srcRect l="-1140" r="-1140"/>
          <a:stretch>
            <a:fillRect/>
          </a:stretch>
        </p:blipFill>
        <p:spPr/>
      </p:pic>
    </p:spTree>
    <p:extLst>
      <p:ext uri="{BB962C8B-B14F-4D97-AF65-F5344CB8AC3E}">
        <p14:creationId xmlns:p14="http://schemas.microsoft.com/office/powerpoint/2010/main" val="290919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Cast on site concrete wall being lifted into place</a:t>
            </a:r>
            <a:br>
              <a:rPr lang="en-US" sz="2800" dirty="0"/>
            </a:br>
            <a:r>
              <a:rPr lang="en-US" sz="2800" dirty="0"/>
              <a:t>concrete ‘tilt slab’ construction</a:t>
            </a:r>
          </a:p>
        </p:txBody>
      </p:sp>
      <p:pic>
        <p:nvPicPr>
          <p:cNvPr id="4" name="Content Placeholder 3"/>
          <p:cNvPicPr>
            <a:picLocks noGrp="1" noChangeAspect="1"/>
          </p:cNvPicPr>
          <p:nvPr>
            <p:ph idx="1"/>
          </p:nvPr>
        </p:nvPicPr>
        <p:blipFill>
          <a:blip r:embed="rId2"/>
          <a:srcRect l="-18368" r="-18368"/>
          <a:stretch>
            <a:fillRect/>
          </a:stretch>
        </p:blipFill>
        <p:spPr/>
      </p:pic>
    </p:spTree>
    <p:extLst>
      <p:ext uri="{BB962C8B-B14F-4D97-AF65-F5344CB8AC3E}">
        <p14:creationId xmlns:p14="http://schemas.microsoft.com/office/powerpoint/2010/main" val="106156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a:t>
            </a:r>
            <a:r>
              <a:rPr lang="en-US" sz="2400" dirty="0" smtClean="0"/>
              <a:t>teel structural framework </a:t>
            </a:r>
            <a:br>
              <a:rPr lang="en-US" sz="2400" dirty="0" smtClean="0"/>
            </a:br>
            <a:r>
              <a:rPr lang="en-US" sz="2000" dirty="0" smtClean="0"/>
              <a:t>beams columns and roof rafters with pre-cast concrete floor panels</a:t>
            </a:r>
            <a:endParaRPr lang="en-US" sz="2000" dirty="0"/>
          </a:p>
        </p:txBody>
      </p:sp>
      <p:pic>
        <p:nvPicPr>
          <p:cNvPr id="4" name="Content Placeholder 3"/>
          <p:cNvPicPr>
            <a:picLocks noGrp="1" noChangeAspect="1"/>
          </p:cNvPicPr>
          <p:nvPr>
            <p:ph idx="1"/>
          </p:nvPr>
        </p:nvPicPr>
        <p:blipFill>
          <a:blip r:embed="rId2"/>
          <a:srcRect l="-18711" r="-18711"/>
          <a:stretch>
            <a:fillRect/>
          </a:stretch>
        </p:blipFill>
        <p:spPr/>
      </p:pic>
    </p:spTree>
    <p:extLst>
      <p:ext uri="{BB962C8B-B14F-4D97-AF65-F5344CB8AC3E}">
        <p14:creationId xmlns:p14="http://schemas.microsoft.com/office/powerpoint/2010/main" val="34723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melting point of steel is 3034 degrees F.</a:t>
            </a:r>
          </a:p>
          <a:p>
            <a:endParaRPr lang="en-US" dirty="0"/>
          </a:p>
          <a:p>
            <a:r>
              <a:rPr lang="en-US" dirty="0" smtClean="0"/>
              <a:t>Wood with large cross sections take a long time to burn through.</a:t>
            </a:r>
          </a:p>
          <a:p>
            <a:endParaRPr lang="en-US" dirty="0"/>
          </a:p>
          <a:p>
            <a:r>
              <a:rPr lang="en-US" dirty="0" smtClean="0"/>
              <a:t>Wood heavy timber can, depending upon the specific circumstances,  resist fire better than unprotected steel.  </a:t>
            </a:r>
          </a:p>
          <a:p>
            <a:endParaRPr lang="en-US" dirty="0"/>
          </a:p>
          <a:p>
            <a:endParaRPr lang="en-US" dirty="0"/>
          </a:p>
        </p:txBody>
      </p:sp>
    </p:spTree>
    <p:extLst>
      <p:ext uri="{BB962C8B-B14F-4D97-AF65-F5344CB8AC3E}">
        <p14:creationId xmlns:p14="http://schemas.microsoft.com/office/powerpoint/2010/main" val="1823838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Exposed to intense heat wood chars on the outer layers while steel collapses</a:t>
            </a:r>
            <a:endParaRPr lang="en-US" sz="2800" dirty="0"/>
          </a:p>
        </p:txBody>
      </p:sp>
      <p:pic>
        <p:nvPicPr>
          <p:cNvPr id="4" name="Content Placeholder 3"/>
          <p:cNvPicPr>
            <a:picLocks noGrp="1" noChangeAspect="1"/>
          </p:cNvPicPr>
          <p:nvPr>
            <p:ph idx="1"/>
          </p:nvPr>
        </p:nvPicPr>
        <p:blipFill>
          <a:blip r:embed="rId2"/>
          <a:srcRect t="9694" b="9694"/>
          <a:stretch>
            <a:fillRect/>
          </a:stretch>
        </p:blipFill>
        <p:spPr/>
      </p:pic>
    </p:spTree>
    <p:extLst>
      <p:ext uri="{BB962C8B-B14F-4D97-AF65-F5344CB8AC3E}">
        <p14:creationId xmlns:p14="http://schemas.microsoft.com/office/powerpoint/2010/main" val="1234783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How does architecture </a:t>
            </a:r>
            <a:r>
              <a:rPr lang="en-US" sz="2400" dirty="0" smtClean="0"/>
              <a:t>(and the designers who bring it into existence) do the things we want it to do?</a:t>
            </a:r>
            <a:endParaRPr lang="en-US" sz="2400" dirty="0"/>
          </a:p>
        </p:txBody>
      </p:sp>
      <p:sp>
        <p:nvSpPr>
          <p:cNvPr id="3" name="Content Placeholder 2"/>
          <p:cNvSpPr>
            <a:spLocks noGrp="1"/>
          </p:cNvSpPr>
          <p:nvPr>
            <p:ph idx="1"/>
          </p:nvPr>
        </p:nvSpPr>
        <p:spPr/>
        <p:txBody>
          <a:bodyPr>
            <a:normAutofit fontScale="92500" lnSpcReduction="10000"/>
          </a:bodyPr>
          <a:lstStyle/>
          <a:p>
            <a:pPr>
              <a:buFont typeface="Arial"/>
              <a:buChar char="•"/>
            </a:pPr>
            <a:r>
              <a:rPr lang="en-US" sz="3000" dirty="0" smtClean="0"/>
              <a:t>Construction Methods and Techniques</a:t>
            </a:r>
          </a:p>
          <a:p>
            <a:pPr>
              <a:buFont typeface="Arial"/>
              <a:buChar char="•"/>
            </a:pPr>
            <a:r>
              <a:rPr lang="en-US" sz="3000" dirty="0" smtClean="0"/>
              <a:t>Building Systems</a:t>
            </a:r>
          </a:p>
          <a:p>
            <a:pPr>
              <a:buFont typeface="Arial"/>
              <a:buChar char="•"/>
            </a:pPr>
            <a:r>
              <a:rPr lang="en-US" sz="3000" dirty="0" smtClean="0"/>
              <a:t>Design Process</a:t>
            </a:r>
          </a:p>
          <a:p>
            <a:pPr>
              <a:buFont typeface="Arial"/>
              <a:buChar char="•"/>
            </a:pPr>
            <a:r>
              <a:rPr lang="en-US" sz="3000" dirty="0" smtClean="0"/>
              <a:t>Human Behavior: Analysis and Influence</a:t>
            </a:r>
          </a:p>
          <a:p>
            <a:pPr>
              <a:buFont typeface="Arial"/>
              <a:buChar char="•"/>
            </a:pPr>
            <a:r>
              <a:rPr lang="en-US" sz="3000" dirty="0" smtClean="0"/>
              <a:t>Space and Form</a:t>
            </a:r>
          </a:p>
          <a:p>
            <a:pPr>
              <a:buFont typeface="Arial"/>
              <a:buChar char="•"/>
            </a:pPr>
            <a:r>
              <a:rPr lang="en-US" sz="3000" dirty="0" smtClean="0"/>
              <a:t>Color</a:t>
            </a:r>
          </a:p>
          <a:p>
            <a:pPr>
              <a:buFont typeface="Arial"/>
              <a:buChar char="•"/>
            </a:pPr>
            <a:r>
              <a:rPr lang="en-US" sz="3000" dirty="0" smtClean="0"/>
              <a:t>Furniture, Fixtures and Equipment</a:t>
            </a:r>
          </a:p>
          <a:p>
            <a:pPr>
              <a:buFont typeface="Arial"/>
              <a:buChar char="•"/>
            </a:pPr>
            <a:r>
              <a:rPr lang="en-US" sz="3000" dirty="0" smtClean="0"/>
              <a:t>Environmental Systems and Controls</a:t>
            </a:r>
          </a:p>
          <a:p>
            <a:pPr>
              <a:buFont typeface="Arial"/>
              <a:buChar char="•"/>
            </a:pPr>
            <a:r>
              <a:rPr lang="en-US" sz="3000" dirty="0" smtClean="0"/>
              <a:t>Legal Regulations</a:t>
            </a:r>
          </a:p>
          <a:p>
            <a:endParaRPr lang="en-US" dirty="0"/>
          </a:p>
        </p:txBody>
      </p:sp>
    </p:spTree>
    <p:extLst>
      <p:ext uri="{BB962C8B-B14F-4D97-AF65-F5344CB8AC3E}">
        <p14:creationId xmlns:p14="http://schemas.microsoft.com/office/powerpoint/2010/main" val="1488406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section of a glue laminated beam after burning for a specific period of time. </a:t>
            </a:r>
            <a:endParaRPr lang="en-US" sz="2800" dirty="0"/>
          </a:p>
        </p:txBody>
      </p:sp>
      <p:pic>
        <p:nvPicPr>
          <p:cNvPr id="4" name="Content Placeholder 3"/>
          <p:cNvPicPr>
            <a:picLocks noGrp="1" noChangeAspect="1"/>
          </p:cNvPicPr>
          <p:nvPr>
            <p:ph idx="1"/>
          </p:nvPr>
        </p:nvPicPr>
        <p:blipFill>
          <a:blip r:embed="rId2"/>
          <a:srcRect l="6246" r="6246"/>
          <a:stretch>
            <a:fillRect/>
          </a:stretch>
        </p:blipFill>
        <p:spPr/>
      </p:pic>
    </p:spTree>
    <p:extLst>
      <p:ext uri="{BB962C8B-B14F-4D97-AF65-F5344CB8AC3E}">
        <p14:creationId xmlns:p14="http://schemas.microsoft.com/office/powerpoint/2010/main" val="2979492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Mighty Ducks Ice Arena, Anaheim, CA</a:t>
            </a:r>
            <a:br>
              <a:rPr lang="en-US" sz="2800" dirty="0" smtClean="0"/>
            </a:br>
            <a:r>
              <a:rPr lang="en-US" sz="2800" dirty="0" smtClean="0"/>
              <a:t>arches made of glue laminated beams</a:t>
            </a:r>
            <a:endParaRPr lang="en-US" sz="2800" dirty="0"/>
          </a:p>
        </p:txBody>
      </p:sp>
      <p:pic>
        <p:nvPicPr>
          <p:cNvPr id="4" name="Content Placeholder 3"/>
          <p:cNvPicPr>
            <a:picLocks noGrp="1" noChangeAspect="1"/>
          </p:cNvPicPr>
          <p:nvPr>
            <p:ph idx="1"/>
          </p:nvPr>
        </p:nvPicPr>
        <p:blipFill>
          <a:blip r:embed="rId2"/>
          <a:srcRect t="1746" b="1746"/>
          <a:stretch>
            <a:fillRect/>
          </a:stretch>
        </p:blipFill>
        <p:spPr/>
      </p:pic>
    </p:spTree>
    <p:extLst>
      <p:ext uri="{BB962C8B-B14F-4D97-AF65-F5344CB8AC3E}">
        <p14:creationId xmlns:p14="http://schemas.microsoft.com/office/powerpoint/2010/main" val="2021175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Glue laminated beams</a:t>
            </a:r>
            <a:br>
              <a:rPr lang="en-US" dirty="0" smtClean="0"/>
            </a:br>
            <a:r>
              <a:rPr lang="en-US" sz="1800" dirty="0" smtClean="0"/>
              <a:t>small pieces of wood glued together to make a large piece</a:t>
            </a:r>
            <a:endParaRPr lang="en-US" dirty="0"/>
          </a:p>
        </p:txBody>
      </p:sp>
      <p:pic>
        <p:nvPicPr>
          <p:cNvPr id="4" name="Content Placeholder 3"/>
          <p:cNvPicPr>
            <a:picLocks noGrp="1" noChangeAspect="1"/>
          </p:cNvPicPr>
          <p:nvPr>
            <p:ph idx="1"/>
          </p:nvPr>
        </p:nvPicPr>
        <p:blipFill>
          <a:blip r:embed="rId2"/>
          <a:srcRect l="-10610" r="-10610"/>
          <a:stretch>
            <a:fillRect/>
          </a:stretch>
        </p:blipFill>
        <p:spPr/>
      </p:pic>
    </p:spTree>
    <p:extLst>
      <p:ext uri="{BB962C8B-B14F-4D97-AF65-F5344CB8AC3E}">
        <p14:creationId xmlns:p14="http://schemas.microsoft.com/office/powerpoint/2010/main" val="1364860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Glue laminated beams</a:t>
            </a:r>
          </a:p>
        </p:txBody>
      </p:sp>
      <p:pic>
        <p:nvPicPr>
          <p:cNvPr id="4" name="Content Placeholder 3"/>
          <p:cNvPicPr>
            <a:picLocks noGrp="1" noChangeAspect="1"/>
          </p:cNvPicPr>
          <p:nvPr>
            <p:ph idx="1"/>
          </p:nvPr>
        </p:nvPicPr>
        <p:blipFill>
          <a:blip r:embed="rId2"/>
          <a:srcRect l="-10640" r="-10640"/>
          <a:stretch>
            <a:fillRect/>
          </a:stretch>
        </p:blipFill>
        <p:spPr/>
      </p:pic>
    </p:spTree>
    <p:extLst>
      <p:ext uri="{BB962C8B-B14F-4D97-AF65-F5344CB8AC3E}">
        <p14:creationId xmlns:p14="http://schemas.microsoft.com/office/powerpoint/2010/main" val="108816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Glue laminated beams</a:t>
            </a:r>
          </a:p>
        </p:txBody>
      </p:sp>
      <p:pic>
        <p:nvPicPr>
          <p:cNvPr id="4" name="Content Placeholder 3"/>
          <p:cNvPicPr>
            <a:picLocks noGrp="1" noChangeAspect="1"/>
          </p:cNvPicPr>
          <p:nvPr>
            <p:ph idx="1"/>
          </p:nvPr>
        </p:nvPicPr>
        <p:blipFill>
          <a:blip r:embed="rId2"/>
          <a:srcRect l="-17138" r="-17138"/>
          <a:stretch>
            <a:fillRect/>
          </a:stretch>
        </p:blipFill>
        <p:spPr/>
      </p:pic>
    </p:spTree>
    <p:extLst>
      <p:ext uri="{BB962C8B-B14F-4D97-AF65-F5344CB8AC3E}">
        <p14:creationId xmlns:p14="http://schemas.microsoft.com/office/powerpoint/2010/main" val="589674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Arial"/>
                <a:cs typeface="Arial"/>
              </a:rPr>
              <a:t>simple table top of wood with threaded rod fitted into threaded opening</a:t>
            </a:r>
            <a:endParaRPr lang="en-US" sz="2800" dirty="0">
              <a:latin typeface="Arial"/>
              <a:cs typeface="Arial"/>
            </a:endParaRPr>
          </a:p>
        </p:txBody>
      </p:sp>
      <p:pic>
        <p:nvPicPr>
          <p:cNvPr id="4" name="Content Placeholder 3"/>
          <p:cNvPicPr>
            <a:picLocks noGrp="1" noChangeAspect="1"/>
          </p:cNvPicPr>
          <p:nvPr>
            <p:ph idx="1"/>
          </p:nvPr>
        </p:nvPicPr>
        <p:blipFill>
          <a:blip r:embed="rId2"/>
          <a:srcRect l="-10572" r="-10572"/>
          <a:stretch>
            <a:fillRect/>
          </a:stretch>
        </p:blipFill>
        <p:spPr>
          <a:xfrm>
            <a:off x="457200" y="1600200"/>
            <a:ext cx="4433764" cy="2438399"/>
          </a:xfrm>
        </p:spPr>
      </p:pic>
      <p:pic>
        <p:nvPicPr>
          <p:cNvPr id="5" name="Picture 4"/>
          <p:cNvPicPr>
            <a:picLocks noChangeAspect="1"/>
          </p:cNvPicPr>
          <p:nvPr/>
        </p:nvPicPr>
        <p:blipFill>
          <a:blip r:embed="rId3"/>
          <a:stretch>
            <a:fillRect/>
          </a:stretch>
        </p:blipFill>
        <p:spPr>
          <a:xfrm>
            <a:off x="4648200" y="1575067"/>
            <a:ext cx="4419600" cy="2950083"/>
          </a:xfrm>
          <a:prstGeom prst="rect">
            <a:avLst/>
          </a:prstGeom>
        </p:spPr>
      </p:pic>
    </p:spTree>
    <p:extLst>
      <p:ext uri="{BB962C8B-B14F-4D97-AF65-F5344CB8AC3E}">
        <p14:creationId xmlns:p14="http://schemas.microsoft.com/office/powerpoint/2010/main" val="420586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two different ways to bend metal tubing</a:t>
            </a:r>
            <a:br>
              <a:rPr lang="en-US" sz="2800" dirty="0" smtClean="0"/>
            </a:br>
            <a:r>
              <a:rPr lang="en-US" sz="2800" dirty="0" smtClean="0"/>
              <a:t>ask Igor, or use a machine!</a:t>
            </a:r>
            <a:endParaRPr lang="en-US" sz="2800" dirty="0"/>
          </a:p>
        </p:txBody>
      </p:sp>
      <p:pic>
        <p:nvPicPr>
          <p:cNvPr id="4" name="Content Placeholder 3"/>
          <p:cNvPicPr>
            <a:picLocks noGrp="1" noChangeAspect="1"/>
          </p:cNvPicPr>
          <p:nvPr>
            <p:ph idx="1"/>
          </p:nvPr>
        </p:nvPicPr>
        <p:blipFill>
          <a:blip r:embed="rId2"/>
          <a:srcRect l="-72837" r="-72837"/>
          <a:stretch>
            <a:fillRect/>
          </a:stretch>
        </p:blipFill>
        <p:spPr>
          <a:xfrm>
            <a:off x="-533401" y="1572595"/>
            <a:ext cx="6558277" cy="3606800"/>
          </a:xfrm>
        </p:spPr>
      </p:pic>
      <p:pic>
        <p:nvPicPr>
          <p:cNvPr id="5" name="Picture 4"/>
          <p:cNvPicPr>
            <a:picLocks noChangeAspect="1"/>
          </p:cNvPicPr>
          <p:nvPr/>
        </p:nvPicPr>
        <p:blipFill>
          <a:blip r:embed="rId3"/>
          <a:stretch>
            <a:fillRect/>
          </a:stretch>
        </p:blipFill>
        <p:spPr>
          <a:xfrm>
            <a:off x="5257800" y="1572595"/>
            <a:ext cx="2407217" cy="3606800"/>
          </a:xfrm>
          <a:prstGeom prst="rect">
            <a:avLst/>
          </a:prstGeom>
        </p:spPr>
      </p:pic>
    </p:spTree>
    <p:extLst>
      <p:ext uri="{BB962C8B-B14F-4D97-AF65-F5344CB8AC3E}">
        <p14:creationId xmlns:p14="http://schemas.microsoft.com/office/powerpoint/2010/main" val="3012350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Construction Methods &amp; Techniques</a:t>
            </a:r>
          </a:p>
        </p:txBody>
      </p:sp>
      <p:sp>
        <p:nvSpPr>
          <p:cNvPr id="3" name="Content Placeholder 2"/>
          <p:cNvSpPr>
            <a:spLocks noGrp="1"/>
          </p:cNvSpPr>
          <p:nvPr>
            <p:ph idx="1"/>
          </p:nvPr>
        </p:nvSpPr>
        <p:spPr/>
        <p:txBody>
          <a:bodyPr/>
          <a:lstStyle/>
          <a:p>
            <a:pPr>
              <a:buFont typeface="Arial"/>
              <a:buChar char="•"/>
            </a:pPr>
            <a:r>
              <a:rPr lang="en-US" dirty="0"/>
              <a:t>specific materials require specific techniques:</a:t>
            </a:r>
          </a:p>
          <a:p>
            <a:pPr lvl="1">
              <a:buFont typeface="Arial"/>
              <a:buChar char="•"/>
            </a:pPr>
            <a:r>
              <a:rPr lang="en-US" dirty="0" smtClean="0"/>
              <a:t>Concrete, Plastics, Glass: cast, molded</a:t>
            </a:r>
            <a:endParaRPr lang="en-US" dirty="0"/>
          </a:p>
          <a:p>
            <a:pPr lvl="1">
              <a:buFont typeface="Arial"/>
              <a:buChar char="•"/>
            </a:pPr>
            <a:r>
              <a:rPr lang="en-US" dirty="0" smtClean="0"/>
              <a:t>Metals: welded, glued, laminated</a:t>
            </a:r>
          </a:p>
          <a:p>
            <a:pPr lvl="1">
              <a:buFont typeface="Arial"/>
              <a:buChar char="•"/>
            </a:pPr>
            <a:r>
              <a:rPr lang="en-US" dirty="0" smtClean="0"/>
              <a:t>Fabrics:  cut, sewn</a:t>
            </a:r>
          </a:p>
          <a:p>
            <a:pPr lvl="1">
              <a:buFont typeface="Arial"/>
              <a:buChar char="•"/>
            </a:pPr>
            <a:r>
              <a:rPr lang="en-US" dirty="0" smtClean="0"/>
              <a:t>Wood, Plastics:  nailed, screwed, bolted</a:t>
            </a:r>
          </a:p>
          <a:p>
            <a:pPr lvl="1">
              <a:buFont typeface="Arial"/>
              <a:buChar char="•"/>
            </a:pPr>
            <a:endParaRPr lang="en-US" dirty="0" smtClean="0"/>
          </a:p>
          <a:p>
            <a:pPr lvl="1">
              <a:buFont typeface="Arial"/>
              <a:buChar char="•"/>
            </a:pPr>
            <a:endParaRPr lang="en-US" dirty="0"/>
          </a:p>
          <a:p>
            <a:endParaRPr lang="en-US" dirty="0"/>
          </a:p>
        </p:txBody>
      </p:sp>
    </p:spTree>
    <p:extLst>
      <p:ext uri="{BB962C8B-B14F-4D97-AF65-F5344CB8AC3E}">
        <p14:creationId xmlns:p14="http://schemas.microsoft.com/office/powerpoint/2010/main" val="1873914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Building Systems</a:t>
            </a:r>
            <a:br>
              <a:rPr lang="en-US" dirty="0"/>
            </a:br>
            <a:endParaRPr lang="en-US" dirty="0"/>
          </a:p>
        </p:txBody>
      </p:sp>
      <p:sp>
        <p:nvSpPr>
          <p:cNvPr id="3" name="Content Placeholder 2"/>
          <p:cNvSpPr>
            <a:spLocks noGrp="1"/>
          </p:cNvSpPr>
          <p:nvPr>
            <p:ph idx="1"/>
          </p:nvPr>
        </p:nvSpPr>
        <p:spPr/>
        <p:txBody>
          <a:bodyPr>
            <a:normAutofit lnSpcReduction="10000"/>
          </a:bodyPr>
          <a:lstStyle/>
          <a:p>
            <a:pPr>
              <a:buFont typeface="Arial"/>
              <a:buChar char="•"/>
            </a:pPr>
            <a:r>
              <a:rPr lang="en-US" dirty="0" smtClean="0"/>
              <a:t>structure &amp; structural components</a:t>
            </a:r>
          </a:p>
          <a:p>
            <a:pPr lvl="1">
              <a:buFont typeface="Arial"/>
              <a:buChar char="•"/>
            </a:pPr>
            <a:r>
              <a:rPr lang="en-US" dirty="0" smtClean="0"/>
              <a:t>load bearing: columns, beams, trusses, walls</a:t>
            </a:r>
          </a:p>
          <a:p>
            <a:pPr lvl="1">
              <a:buFont typeface="Arial"/>
              <a:buChar char="•"/>
            </a:pPr>
            <a:r>
              <a:rPr lang="en-US" dirty="0" smtClean="0"/>
              <a:t>compression and/or tension systems</a:t>
            </a:r>
          </a:p>
          <a:p>
            <a:pPr lvl="1">
              <a:buFont typeface="Arial"/>
              <a:buChar char="•"/>
            </a:pPr>
            <a:r>
              <a:rPr lang="en-US" dirty="0" smtClean="0"/>
              <a:t>torsion (twisting)</a:t>
            </a:r>
          </a:p>
          <a:p>
            <a:pPr marL="342900" lvl="1" indent="-342900">
              <a:buFont typeface="Arial"/>
              <a:buChar char="•"/>
            </a:pPr>
            <a:r>
              <a:rPr lang="en-US" sz="2400" dirty="0"/>
              <a:t>non-structural </a:t>
            </a:r>
            <a:r>
              <a:rPr lang="en-US" sz="2400" dirty="0" smtClean="0"/>
              <a:t>systems</a:t>
            </a:r>
            <a:endParaRPr lang="en-US" dirty="0" smtClean="0"/>
          </a:p>
          <a:p>
            <a:pPr marL="742950" lvl="2" indent="-342900"/>
            <a:r>
              <a:rPr lang="en-US" dirty="0" smtClean="0"/>
              <a:t>ceilings, flooring materials, interior walls</a:t>
            </a:r>
          </a:p>
          <a:p>
            <a:pPr>
              <a:buFont typeface="Arial"/>
              <a:buChar char="•"/>
            </a:pPr>
            <a:r>
              <a:rPr lang="en-US" dirty="0" smtClean="0"/>
              <a:t>energy</a:t>
            </a:r>
            <a:r>
              <a:rPr lang="en-US" dirty="0"/>
              <a:t>, security and building control </a:t>
            </a:r>
            <a:r>
              <a:rPr lang="en-US" dirty="0" smtClean="0"/>
              <a:t>systems</a:t>
            </a:r>
            <a:endParaRPr lang="en-US" dirty="0"/>
          </a:p>
          <a:p>
            <a:pPr>
              <a:buFont typeface="Arial"/>
              <a:buChar char="•"/>
            </a:pPr>
            <a:r>
              <a:rPr lang="en-US" dirty="0"/>
              <a:t>vertical circulation </a:t>
            </a:r>
            <a:r>
              <a:rPr lang="en-US" dirty="0" smtClean="0"/>
              <a:t>systems</a:t>
            </a:r>
          </a:p>
          <a:p>
            <a:pPr lvl="1">
              <a:buFont typeface="Arial"/>
              <a:buChar char="•"/>
            </a:pPr>
            <a:r>
              <a:rPr lang="en-US" dirty="0" smtClean="0"/>
              <a:t>stairs, elevators, escalators</a:t>
            </a:r>
            <a:endParaRPr lang="en-US" dirty="0"/>
          </a:p>
          <a:p>
            <a:pPr lvl="1">
              <a:buFont typeface="Arial"/>
              <a:buChar char="•"/>
            </a:pPr>
            <a:endParaRPr lang="en-US" dirty="0" smtClean="0"/>
          </a:p>
        </p:txBody>
      </p:sp>
    </p:spTree>
    <p:extLst>
      <p:ext uri="{BB962C8B-B14F-4D97-AF65-F5344CB8AC3E}">
        <p14:creationId xmlns:p14="http://schemas.microsoft.com/office/powerpoint/2010/main" val="560851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systems</a:t>
            </a:r>
            <a:endParaRPr lang="en-US" sz="2800" dirty="0"/>
          </a:p>
        </p:txBody>
      </p:sp>
      <p:pic>
        <p:nvPicPr>
          <p:cNvPr id="4" name="Content Placeholder 3"/>
          <p:cNvPicPr>
            <a:picLocks noGrp="1" noChangeAspect="1"/>
          </p:cNvPicPr>
          <p:nvPr>
            <p:ph idx="1"/>
          </p:nvPr>
        </p:nvPicPr>
        <p:blipFill>
          <a:blip r:embed="rId2"/>
          <a:srcRect t="-1112" b="-1112"/>
          <a:stretch>
            <a:fillRect/>
          </a:stretch>
        </p:blipFill>
        <p:spPr/>
      </p:pic>
    </p:spTree>
    <p:extLst>
      <p:ext uri="{BB962C8B-B14F-4D97-AF65-F5344CB8AC3E}">
        <p14:creationId xmlns:p14="http://schemas.microsoft.com/office/powerpoint/2010/main" val="380204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All of these play a role in the creation of built spaces.  </a:t>
            </a:r>
          </a:p>
          <a:p>
            <a:endParaRPr lang="en-US" dirty="0"/>
          </a:p>
          <a:p>
            <a:r>
              <a:rPr lang="en-US" dirty="0" smtClean="0"/>
              <a:t>Remove any of these and a building becomes much less useable, safe and enjoyable. </a:t>
            </a:r>
            <a:endParaRPr lang="en-US" dirty="0"/>
          </a:p>
        </p:txBody>
      </p:sp>
    </p:spTree>
    <p:extLst>
      <p:ext uri="{BB962C8B-B14F-4D97-AF65-F5344CB8AC3E}">
        <p14:creationId xmlns:p14="http://schemas.microsoft.com/office/powerpoint/2010/main" val="2953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Elevators are complicated machines</a:t>
            </a:r>
            <a:endParaRPr lang="en-US" dirty="0"/>
          </a:p>
        </p:txBody>
      </p:sp>
      <p:pic>
        <p:nvPicPr>
          <p:cNvPr id="4" name="Content Placeholder 3"/>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271078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a:t>
            </a:r>
            <a:r>
              <a:rPr lang="en-US" sz="2800" dirty="0" smtClean="0"/>
              <a:t>levators</a:t>
            </a:r>
            <a:endParaRPr lang="en-US" sz="2800" dirty="0"/>
          </a:p>
        </p:txBody>
      </p:sp>
      <p:pic>
        <p:nvPicPr>
          <p:cNvPr id="4" name="Content Placeholder 3"/>
          <p:cNvPicPr>
            <a:picLocks noGrp="1" noChangeAspect="1"/>
          </p:cNvPicPr>
          <p:nvPr>
            <p:ph idx="1"/>
          </p:nvPr>
        </p:nvPicPr>
        <p:blipFill>
          <a:blip r:embed="rId2"/>
          <a:srcRect l="-78232" r="-78232"/>
          <a:stretch>
            <a:fillRect/>
          </a:stretch>
        </p:blipFill>
        <p:spPr/>
      </p:pic>
    </p:spTree>
    <p:extLst>
      <p:ext uri="{BB962C8B-B14F-4D97-AF65-F5344CB8AC3E}">
        <p14:creationId xmlns:p14="http://schemas.microsoft.com/office/powerpoint/2010/main" val="3874382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Elevator</a:t>
            </a:r>
            <a:endParaRPr lang="en-US" dirty="0"/>
          </a:p>
        </p:txBody>
      </p:sp>
      <p:pic>
        <p:nvPicPr>
          <p:cNvPr id="4" name="Content Placeholder 3"/>
          <p:cNvPicPr>
            <a:picLocks noGrp="1" noChangeAspect="1"/>
          </p:cNvPicPr>
          <p:nvPr>
            <p:ph idx="1"/>
          </p:nvPr>
        </p:nvPicPr>
        <p:blipFill>
          <a:blip r:embed="rId2"/>
          <a:srcRect l="-133851" r="-133851"/>
          <a:stretch>
            <a:fillRect/>
          </a:stretch>
        </p:blipFill>
        <p:spPr/>
      </p:pic>
    </p:spTree>
    <p:extLst>
      <p:ext uri="{BB962C8B-B14F-4D97-AF65-F5344CB8AC3E}">
        <p14:creationId xmlns:p14="http://schemas.microsoft.com/office/powerpoint/2010/main" val="876771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Elevators</a:t>
            </a:r>
            <a:endParaRPr lang="en-US" dirty="0"/>
          </a:p>
        </p:txBody>
      </p:sp>
      <p:sp>
        <p:nvSpPr>
          <p:cNvPr id="3" name="Content Placeholder 2"/>
          <p:cNvSpPr>
            <a:spLocks noGrp="1"/>
          </p:cNvSpPr>
          <p:nvPr>
            <p:ph idx="1"/>
          </p:nvPr>
        </p:nvSpPr>
        <p:spPr/>
        <p:txBody>
          <a:bodyPr>
            <a:normAutofit/>
          </a:bodyPr>
          <a:lstStyle/>
          <a:p>
            <a:r>
              <a:rPr lang="en-US" sz="2400" dirty="0"/>
              <a:t>Hydraulic elevators are supported by a piston at the bottom of the elevator that pushes the elevator up as an electric motor forces oil or another hydraulic fluid into the piston.  </a:t>
            </a:r>
            <a:endParaRPr lang="en-US" sz="2400" dirty="0" smtClean="0"/>
          </a:p>
          <a:p>
            <a:r>
              <a:rPr lang="en-US" sz="2400" dirty="0" smtClean="0"/>
              <a:t>The </a:t>
            </a:r>
            <a:r>
              <a:rPr lang="en-US" sz="2400" dirty="0"/>
              <a:t>elevator descends as a valve releases the fluid from the piston. </a:t>
            </a:r>
            <a:endParaRPr lang="en-US" sz="2400" dirty="0" smtClean="0"/>
          </a:p>
          <a:p>
            <a:r>
              <a:rPr lang="en-US" sz="2400" dirty="0" smtClean="0"/>
              <a:t>They </a:t>
            </a:r>
            <a:r>
              <a:rPr lang="en-US" sz="2400" dirty="0"/>
              <a:t>are used for low-rise applications of 2-8 stories and travel at a maximum speed of 200 feet per minute</a:t>
            </a:r>
            <a:r>
              <a:rPr lang="en-US" sz="2400" dirty="0" smtClean="0"/>
              <a:t>.</a:t>
            </a:r>
          </a:p>
          <a:p>
            <a:r>
              <a:rPr lang="en-US" sz="2400" dirty="0" smtClean="0"/>
              <a:t> </a:t>
            </a:r>
            <a:r>
              <a:rPr lang="en-US" sz="2400" dirty="0"/>
              <a:t>The machine room for hydraulic elevators is located at the lowest level adjacent to the elevator shaft</a:t>
            </a:r>
            <a:r>
              <a:rPr lang="en-US" sz="2400" dirty="0" smtClean="0"/>
              <a:t>.</a:t>
            </a:r>
          </a:p>
          <a:p>
            <a:endParaRPr lang="en-US" sz="2400" dirty="0"/>
          </a:p>
          <a:p>
            <a:r>
              <a:rPr lang="en-US" sz="2400" dirty="0" smtClean="0"/>
              <a:t>This kind of elevator is very safe and usually very slow. </a:t>
            </a:r>
            <a:endParaRPr lang="en-US" sz="2400" dirty="0"/>
          </a:p>
        </p:txBody>
      </p:sp>
    </p:spTree>
    <p:extLst>
      <p:ext uri="{BB962C8B-B14F-4D97-AF65-F5344CB8AC3E}">
        <p14:creationId xmlns:p14="http://schemas.microsoft.com/office/powerpoint/2010/main" val="29321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Geared Traction Elevator</a:t>
            </a:r>
            <a:endParaRPr lang="en-US" dirty="0"/>
          </a:p>
        </p:txBody>
      </p:sp>
      <p:pic>
        <p:nvPicPr>
          <p:cNvPr id="4" name="Content Placeholder 3"/>
          <p:cNvPicPr>
            <a:picLocks noGrp="1" noChangeAspect="1"/>
          </p:cNvPicPr>
          <p:nvPr>
            <p:ph idx="1"/>
          </p:nvPr>
        </p:nvPicPr>
        <p:blipFill>
          <a:blip r:embed="rId2"/>
          <a:srcRect l="-133851" r="-133851"/>
          <a:stretch>
            <a:fillRect/>
          </a:stretch>
        </p:blipFill>
        <p:spPr/>
      </p:pic>
    </p:spTree>
    <p:extLst>
      <p:ext uri="{BB962C8B-B14F-4D97-AF65-F5344CB8AC3E}">
        <p14:creationId xmlns:p14="http://schemas.microsoft.com/office/powerpoint/2010/main" val="3080956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Geared Traction Elevator</a:t>
            </a:r>
          </a:p>
        </p:txBody>
      </p:sp>
      <p:sp>
        <p:nvSpPr>
          <p:cNvPr id="3" name="Content Placeholder 2"/>
          <p:cNvSpPr>
            <a:spLocks noGrp="1"/>
          </p:cNvSpPr>
          <p:nvPr>
            <p:ph idx="1"/>
          </p:nvPr>
        </p:nvSpPr>
        <p:spPr/>
        <p:txBody>
          <a:bodyPr>
            <a:normAutofit/>
          </a:bodyPr>
          <a:lstStyle/>
          <a:p>
            <a:r>
              <a:rPr lang="en-US" sz="2400" dirty="0"/>
              <a:t>Traction elevators are lifted by </a:t>
            </a:r>
            <a:r>
              <a:rPr lang="en-US" sz="2400" dirty="0" smtClean="0"/>
              <a:t>cables, </a:t>
            </a:r>
            <a:r>
              <a:rPr lang="en-US" sz="2400" dirty="0"/>
              <a:t>which pass over a wheel attached to an electric motor above the elevator shaft.  </a:t>
            </a:r>
            <a:endParaRPr lang="en-US" sz="2400" dirty="0" smtClean="0"/>
          </a:p>
          <a:p>
            <a:r>
              <a:rPr lang="en-US" sz="2400" dirty="0" smtClean="0"/>
              <a:t>They </a:t>
            </a:r>
            <a:r>
              <a:rPr lang="en-US" sz="2400" dirty="0"/>
              <a:t>are used for mid and high-rise applications and have much higher travel speeds than hydraulic elevators.  </a:t>
            </a:r>
            <a:endParaRPr lang="en-US" sz="2400" dirty="0" smtClean="0"/>
          </a:p>
          <a:p>
            <a:r>
              <a:rPr lang="en-US" sz="2400" dirty="0" smtClean="0"/>
              <a:t>A </a:t>
            </a:r>
            <a:r>
              <a:rPr lang="en-US" sz="2400" dirty="0"/>
              <a:t>counter weight makes the elevators more efficient by offsetting the weight of the car and occupants so that the motor doesn't have to move as much weight</a:t>
            </a:r>
            <a:r>
              <a:rPr lang="en-US" sz="2400" dirty="0" smtClean="0"/>
              <a:t>.</a:t>
            </a:r>
          </a:p>
          <a:p>
            <a:endParaRPr lang="en-US" sz="2400" dirty="0"/>
          </a:p>
          <a:p>
            <a:r>
              <a:rPr lang="en-US" sz="2400" dirty="0" smtClean="0"/>
              <a:t>This is the type of elevator shown in movies where the  elevator car plunges down hundreds of feet.  </a:t>
            </a:r>
            <a:endParaRPr lang="en-US" sz="2400" dirty="0"/>
          </a:p>
        </p:txBody>
      </p:sp>
    </p:spTree>
    <p:extLst>
      <p:ext uri="{BB962C8B-B14F-4D97-AF65-F5344CB8AC3E}">
        <p14:creationId xmlns:p14="http://schemas.microsoft.com/office/powerpoint/2010/main" val="2484901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t>
            </a:r>
            <a:r>
              <a:rPr lang="en-US" dirty="0" smtClean="0"/>
              <a:t>eilings in commercial interiors may be complex</a:t>
            </a:r>
            <a:br>
              <a:rPr lang="en-US" dirty="0" smtClean="0"/>
            </a:br>
            <a:r>
              <a:rPr lang="en-US" sz="2200" dirty="0" err="1" smtClean="0"/>
              <a:t>hvac</a:t>
            </a:r>
            <a:r>
              <a:rPr lang="en-US" sz="2200" dirty="0" smtClean="0"/>
              <a:t>, lighting, security systems, fire detection systems, sprinkler systems</a:t>
            </a:r>
            <a:endParaRPr lang="en-US" sz="2200" dirty="0"/>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1895499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Exposed systems components</a:t>
            </a:r>
            <a:br>
              <a:rPr lang="en-US" dirty="0" smtClean="0"/>
            </a:br>
            <a:r>
              <a:rPr lang="en-US" sz="2200" dirty="0" smtClean="0"/>
              <a:t>can be visually interesting and allows for the maximum height in the space </a:t>
            </a:r>
            <a:endParaRPr lang="en-US" sz="2200" dirty="0"/>
          </a:p>
        </p:txBody>
      </p:sp>
      <p:pic>
        <p:nvPicPr>
          <p:cNvPr id="4" name="Content Placeholder 3"/>
          <p:cNvPicPr>
            <a:picLocks noGrp="1" noChangeAspect="1"/>
          </p:cNvPicPr>
          <p:nvPr>
            <p:ph idx="1"/>
          </p:nvPr>
        </p:nvPicPr>
        <p:blipFill>
          <a:blip r:embed="rId2"/>
          <a:srcRect l="-18338" r="-18338"/>
          <a:stretch>
            <a:fillRect/>
          </a:stretch>
        </p:blipFill>
        <p:spPr/>
      </p:pic>
    </p:spTree>
    <p:extLst>
      <p:ext uri="{BB962C8B-B14F-4D97-AF65-F5344CB8AC3E}">
        <p14:creationId xmlns:p14="http://schemas.microsoft.com/office/powerpoint/2010/main" val="3228184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HVAC for a lab</a:t>
            </a:r>
            <a:br>
              <a:rPr lang="en-US" dirty="0" smtClean="0"/>
            </a:br>
            <a:endParaRPr lang="en-US" sz="2200" dirty="0"/>
          </a:p>
        </p:txBody>
      </p:sp>
      <p:pic>
        <p:nvPicPr>
          <p:cNvPr id="4" name="Content Placeholder 3"/>
          <p:cNvPicPr>
            <a:picLocks noGrp="1" noChangeAspect="1"/>
          </p:cNvPicPr>
          <p:nvPr>
            <p:ph idx="1"/>
          </p:nvPr>
        </p:nvPicPr>
        <p:blipFill>
          <a:blip r:embed="rId2"/>
          <a:srcRect l="-15505" r="-15505"/>
          <a:stretch>
            <a:fillRect/>
          </a:stretch>
        </p:blipFill>
        <p:spPr/>
      </p:pic>
    </p:spTree>
    <p:extLst>
      <p:ext uri="{BB962C8B-B14F-4D97-AF65-F5344CB8AC3E}">
        <p14:creationId xmlns:p14="http://schemas.microsoft.com/office/powerpoint/2010/main" val="520512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err="1"/>
              <a:t>hvac</a:t>
            </a:r>
            <a:r>
              <a:rPr lang="en-US" sz="2400" dirty="0"/>
              <a:t> systems are designed to move specified amounts of </a:t>
            </a:r>
            <a:r>
              <a:rPr lang="en-US" sz="2400" dirty="0" smtClean="0"/>
              <a:t>air</a:t>
            </a:r>
          </a:p>
          <a:p>
            <a:pPr marL="0" indent="0">
              <a:buNone/>
            </a:pPr>
            <a:r>
              <a:rPr lang="en-US" sz="2400" dirty="0" smtClean="0"/>
              <a:t>	measured in cubic feet per minute (</a:t>
            </a:r>
            <a:r>
              <a:rPr lang="en-US" sz="2400" dirty="0" err="1" smtClean="0"/>
              <a:t>cfm</a:t>
            </a:r>
            <a:r>
              <a:rPr lang="en-US" sz="2400" dirty="0" smtClean="0"/>
              <a:t>)</a:t>
            </a:r>
          </a:p>
          <a:p>
            <a:pPr marL="0" indent="0">
              <a:buNone/>
            </a:pPr>
            <a:endParaRPr lang="en-US" sz="2400" dirty="0"/>
          </a:p>
          <a:p>
            <a:r>
              <a:rPr lang="en-US" sz="2400" dirty="0" smtClean="0"/>
              <a:t>Mechanical engineers calculate how often the total amount of air in a space/room should be fully ‘exchanged’, replaced by fresh air.  </a:t>
            </a:r>
          </a:p>
          <a:p>
            <a:endParaRPr lang="en-US" sz="2400" dirty="0" smtClean="0"/>
          </a:p>
          <a:p>
            <a:r>
              <a:rPr lang="en-US" sz="2400" dirty="0" smtClean="0"/>
              <a:t>Too slow of an air exchange can allow CO2 levels to rise, often causing drowsiness in occupants. </a:t>
            </a:r>
            <a:endParaRPr lang="en-US" sz="2400" dirty="0"/>
          </a:p>
        </p:txBody>
      </p:sp>
    </p:spTree>
    <p:extLst>
      <p:ext uri="{BB962C8B-B14F-4D97-AF65-F5344CB8AC3E}">
        <p14:creationId xmlns:p14="http://schemas.microsoft.com/office/powerpoint/2010/main" val="776765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Construction Methods &amp; Techniques</a:t>
            </a:r>
            <a:endParaRPr lang="en-US" dirty="0"/>
          </a:p>
        </p:txBody>
      </p:sp>
      <p:sp>
        <p:nvSpPr>
          <p:cNvPr id="3" name="Content Placeholder 2"/>
          <p:cNvSpPr>
            <a:spLocks noGrp="1"/>
          </p:cNvSpPr>
          <p:nvPr>
            <p:ph idx="1"/>
          </p:nvPr>
        </p:nvSpPr>
        <p:spPr/>
        <p:txBody>
          <a:bodyPr/>
          <a:lstStyle/>
          <a:p>
            <a:r>
              <a:rPr lang="en-US" dirty="0" smtClean="0"/>
              <a:t>The way a building or space, or even an object, such as a chair, is actually made:</a:t>
            </a:r>
          </a:p>
          <a:p>
            <a:pPr>
              <a:buFont typeface="Arial"/>
              <a:buChar char="•"/>
            </a:pPr>
            <a:r>
              <a:rPr lang="en-US" dirty="0" smtClean="0"/>
              <a:t>hand made</a:t>
            </a:r>
          </a:p>
          <a:p>
            <a:pPr>
              <a:buFont typeface="Arial"/>
              <a:buChar char="•"/>
            </a:pPr>
            <a:r>
              <a:rPr lang="en-US" dirty="0" smtClean="0"/>
              <a:t>machine made</a:t>
            </a:r>
          </a:p>
          <a:p>
            <a:pPr>
              <a:buFont typeface="Arial"/>
              <a:buChar char="•"/>
            </a:pPr>
            <a:r>
              <a:rPr lang="en-US" dirty="0" smtClean="0"/>
              <a:t>mass produced</a:t>
            </a:r>
          </a:p>
          <a:p>
            <a:pPr>
              <a:buFont typeface="Arial"/>
              <a:buChar char="•"/>
            </a:pPr>
            <a:r>
              <a:rPr lang="en-US" dirty="0" smtClean="0"/>
              <a:t>made on the project site</a:t>
            </a:r>
          </a:p>
          <a:p>
            <a:pPr>
              <a:buFont typeface="Arial"/>
              <a:buChar char="•"/>
            </a:pPr>
            <a:r>
              <a:rPr lang="en-US" dirty="0" smtClean="0"/>
              <a:t>pre-fabricated in a factory or shop setting</a:t>
            </a:r>
          </a:p>
          <a:p>
            <a:endParaRPr lang="en-US" dirty="0"/>
          </a:p>
        </p:txBody>
      </p:sp>
    </p:spTree>
    <p:extLst>
      <p:ext uri="{BB962C8B-B14F-4D97-AF65-F5344CB8AC3E}">
        <p14:creationId xmlns:p14="http://schemas.microsoft.com/office/powerpoint/2010/main" val="4260529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a:t>
            </a:r>
            <a:r>
              <a:rPr lang="en-US" dirty="0" smtClean="0"/>
              <a:t>Process</a:t>
            </a:r>
            <a:endParaRPr lang="en-US" dirty="0"/>
          </a:p>
        </p:txBody>
      </p:sp>
      <p:sp>
        <p:nvSpPr>
          <p:cNvPr id="3" name="Content Placeholder 2"/>
          <p:cNvSpPr>
            <a:spLocks noGrp="1"/>
          </p:cNvSpPr>
          <p:nvPr>
            <p:ph idx="1"/>
          </p:nvPr>
        </p:nvSpPr>
        <p:spPr/>
        <p:txBody>
          <a:bodyPr>
            <a:normAutofit/>
          </a:bodyPr>
          <a:lstStyle/>
          <a:p>
            <a:r>
              <a:rPr lang="en-US" sz="2800" dirty="0" smtClean="0"/>
              <a:t>How designers create/produce their work:</a:t>
            </a:r>
          </a:p>
          <a:p>
            <a:pPr>
              <a:buFont typeface="Arial"/>
              <a:buChar char="•"/>
            </a:pPr>
            <a:r>
              <a:rPr lang="en-US" sz="2000" dirty="0"/>
              <a:t>C</a:t>
            </a:r>
            <a:r>
              <a:rPr lang="en-US" sz="2000" dirty="0" smtClean="0"/>
              <a:t>lients first must select/hire a designer for a specific project</a:t>
            </a:r>
          </a:p>
          <a:p>
            <a:pPr>
              <a:buFont typeface="Arial"/>
              <a:buChar char="•"/>
            </a:pPr>
            <a:r>
              <a:rPr lang="en-US" sz="2000" dirty="0" smtClean="0"/>
              <a:t>Designers then develop and propose concepts for the project</a:t>
            </a:r>
          </a:p>
          <a:p>
            <a:pPr>
              <a:buFont typeface="Arial"/>
              <a:buChar char="•"/>
            </a:pPr>
            <a:r>
              <a:rPr lang="en-US" sz="2000" dirty="0"/>
              <a:t>R</a:t>
            </a:r>
            <a:r>
              <a:rPr lang="en-US" sz="2000" dirty="0" smtClean="0"/>
              <a:t>esearch into the project type and parameters </a:t>
            </a:r>
            <a:r>
              <a:rPr lang="en-US" sz="1800" dirty="0" smtClean="0"/>
              <a:t>(limits and constraints)</a:t>
            </a:r>
          </a:p>
          <a:p>
            <a:pPr>
              <a:buFont typeface="Arial"/>
              <a:buChar char="•"/>
            </a:pPr>
            <a:r>
              <a:rPr lang="en-US" sz="2000" dirty="0"/>
              <a:t>P</a:t>
            </a:r>
            <a:r>
              <a:rPr lang="en-US" sz="2000" dirty="0" smtClean="0"/>
              <a:t>rogramming: </a:t>
            </a:r>
          </a:p>
          <a:p>
            <a:pPr lvl="1">
              <a:buFont typeface="Arial"/>
              <a:buChar char="•"/>
            </a:pPr>
            <a:r>
              <a:rPr lang="en-US" sz="1600" dirty="0" smtClean="0"/>
              <a:t>figuring out how to accommodate the client/user needs within the project constraints</a:t>
            </a:r>
            <a:endParaRPr lang="en-US" sz="2000" dirty="0" smtClean="0"/>
          </a:p>
          <a:p>
            <a:pPr>
              <a:buFont typeface="Arial"/>
              <a:buChar char="•"/>
            </a:pPr>
            <a:r>
              <a:rPr lang="en-US" sz="2000" dirty="0" smtClean="0"/>
              <a:t>Schematic Designing</a:t>
            </a:r>
          </a:p>
          <a:p>
            <a:pPr lvl="1">
              <a:buFont typeface="Arial"/>
              <a:buChar char="•"/>
            </a:pPr>
            <a:r>
              <a:rPr lang="en-US" sz="1600" dirty="0"/>
              <a:t>moving initial ideas forward</a:t>
            </a:r>
          </a:p>
          <a:p>
            <a:pPr lvl="1">
              <a:buFont typeface="Arial"/>
              <a:buChar char="•"/>
            </a:pPr>
            <a:r>
              <a:rPr lang="en-US" sz="1600" dirty="0"/>
              <a:t>client approval </a:t>
            </a:r>
            <a:endParaRPr lang="en-US" sz="2000" dirty="0" smtClean="0"/>
          </a:p>
          <a:p>
            <a:pPr>
              <a:buFont typeface="Arial"/>
              <a:buChar char="•"/>
            </a:pPr>
            <a:r>
              <a:rPr lang="en-US" sz="2000" dirty="0" smtClean="0"/>
              <a:t>Design development</a:t>
            </a:r>
          </a:p>
          <a:p>
            <a:pPr>
              <a:buFont typeface="Arial"/>
              <a:buChar char="•"/>
            </a:pPr>
            <a:r>
              <a:rPr lang="en-US" sz="2000" dirty="0"/>
              <a:t>C</a:t>
            </a:r>
            <a:r>
              <a:rPr lang="en-US" sz="2000" dirty="0" smtClean="0"/>
              <a:t>onstruction drawings</a:t>
            </a:r>
          </a:p>
          <a:p>
            <a:pPr>
              <a:buFont typeface="Arial"/>
              <a:buChar char="•"/>
            </a:pPr>
            <a:r>
              <a:rPr lang="en-US" sz="2000" dirty="0"/>
              <a:t>P</a:t>
            </a:r>
            <a:r>
              <a:rPr lang="en-US" sz="2000" dirty="0" smtClean="0"/>
              <a:t>ost occupancy evaluation</a:t>
            </a:r>
            <a:endParaRPr lang="en-US" sz="2000" dirty="0"/>
          </a:p>
        </p:txBody>
      </p:sp>
    </p:spTree>
    <p:extLst>
      <p:ext uri="{BB962C8B-B14F-4D97-AF65-F5344CB8AC3E}">
        <p14:creationId xmlns:p14="http://schemas.microsoft.com/office/powerpoint/2010/main" val="2699145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Process</a:t>
            </a:r>
            <a:endParaRPr lang="en-US" dirty="0"/>
          </a:p>
        </p:txBody>
      </p:sp>
      <p:sp>
        <p:nvSpPr>
          <p:cNvPr id="3" name="Content Placeholder 2"/>
          <p:cNvSpPr>
            <a:spLocks noGrp="1"/>
          </p:cNvSpPr>
          <p:nvPr>
            <p:ph idx="1"/>
          </p:nvPr>
        </p:nvSpPr>
        <p:spPr/>
        <p:txBody>
          <a:bodyPr>
            <a:normAutofit fontScale="77500" lnSpcReduction="20000"/>
          </a:bodyPr>
          <a:lstStyle/>
          <a:p>
            <a:pPr>
              <a:buFont typeface="Arial"/>
              <a:buChar char="•"/>
            </a:pPr>
            <a:r>
              <a:rPr lang="en-US" dirty="0" smtClean="0"/>
              <a:t>A design process is fluid, interactive, multi-disciplinary.</a:t>
            </a:r>
          </a:p>
          <a:p>
            <a:pPr>
              <a:buFont typeface="Arial"/>
              <a:buChar char="•"/>
            </a:pPr>
            <a:r>
              <a:rPr lang="en-US" dirty="0" smtClean="0"/>
              <a:t>The design of a project often moves forward, then backward, sometimes sideways, then forward.  It is sometimes, but not always, a Linear, rational, process.</a:t>
            </a:r>
          </a:p>
          <a:p>
            <a:endParaRPr lang="en-US" dirty="0" smtClean="0"/>
          </a:p>
          <a:p>
            <a:pPr>
              <a:buFont typeface="Arial"/>
              <a:buChar char="•"/>
            </a:pPr>
            <a:r>
              <a:rPr lang="en-US" dirty="0" smtClean="0"/>
              <a:t>Architects and </a:t>
            </a:r>
            <a:r>
              <a:rPr lang="en-US" dirty="0"/>
              <a:t>i</a:t>
            </a:r>
            <a:r>
              <a:rPr lang="en-US" dirty="0" smtClean="0"/>
              <a:t>nterior designers typically work with:</a:t>
            </a:r>
          </a:p>
          <a:p>
            <a:pPr marL="0" indent="0"/>
            <a:r>
              <a:rPr lang="en-US" dirty="0" smtClean="0"/>
              <a:t>	mechanical engineers</a:t>
            </a:r>
          </a:p>
          <a:p>
            <a:pPr marL="0" indent="0"/>
            <a:r>
              <a:rPr lang="en-US" dirty="0" smtClean="0"/>
              <a:t>	structural engineers </a:t>
            </a:r>
          </a:p>
          <a:p>
            <a:pPr marL="0" indent="0"/>
            <a:r>
              <a:rPr lang="en-US" dirty="0" smtClean="0"/>
              <a:t>	acoustics engineers </a:t>
            </a:r>
          </a:p>
          <a:p>
            <a:pPr marL="0" indent="0"/>
            <a:r>
              <a:rPr lang="en-US" dirty="0" smtClean="0"/>
              <a:t>	product representatives</a:t>
            </a:r>
          </a:p>
          <a:p>
            <a:pPr marL="0" indent="0"/>
            <a:r>
              <a:rPr lang="en-US" dirty="0"/>
              <a:t>	</a:t>
            </a:r>
            <a:r>
              <a:rPr lang="en-US" dirty="0" smtClean="0"/>
              <a:t>security consultants</a:t>
            </a:r>
          </a:p>
          <a:p>
            <a:pPr marL="0" indent="0">
              <a:buNone/>
            </a:pPr>
            <a:r>
              <a:rPr lang="en-US" dirty="0"/>
              <a:t>	</a:t>
            </a:r>
          </a:p>
        </p:txBody>
      </p:sp>
    </p:spTree>
    <p:extLst>
      <p:ext uri="{BB962C8B-B14F-4D97-AF65-F5344CB8AC3E}">
        <p14:creationId xmlns:p14="http://schemas.microsoft.com/office/powerpoint/2010/main" val="2667149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components within a design process</a:t>
            </a:r>
            <a:endParaRPr lang="en-US" dirty="0"/>
          </a:p>
        </p:txBody>
      </p:sp>
      <p:pic>
        <p:nvPicPr>
          <p:cNvPr id="4" name="Content Placeholder 3"/>
          <p:cNvPicPr>
            <a:picLocks noGrp="1" noChangeAspect="1"/>
          </p:cNvPicPr>
          <p:nvPr>
            <p:ph idx="1"/>
          </p:nvPr>
        </p:nvPicPr>
        <p:blipFill>
          <a:blip r:embed="rId2"/>
          <a:srcRect l="-21576" r="-21576"/>
          <a:stretch>
            <a:fillRect/>
          </a:stretch>
        </p:blipFill>
        <p:spPr/>
      </p:pic>
    </p:spTree>
    <p:extLst>
      <p:ext uri="{BB962C8B-B14F-4D97-AF65-F5344CB8AC3E}">
        <p14:creationId xmlns:p14="http://schemas.microsoft.com/office/powerpoint/2010/main" val="2498150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Sketching and Diagramming </a:t>
            </a:r>
            <a:br>
              <a:rPr lang="en-US" dirty="0" smtClean="0"/>
            </a:br>
            <a:r>
              <a:rPr lang="en-US" dirty="0" smtClean="0"/>
              <a:t>are usually parts of a design process</a:t>
            </a:r>
            <a:endParaRPr lang="en-US" dirty="0"/>
          </a:p>
        </p:txBody>
      </p:sp>
      <p:pic>
        <p:nvPicPr>
          <p:cNvPr id="4" name="Content Placeholder 3"/>
          <p:cNvPicPr>
            <a:picLocks noGrp="1" noChangeAspect="1"/>
          </p:cNvPicPr>
          <p:nvPr>
            <p:ph idx="1"/>
          </p:nvPr>
        </p:nvPicPr>
        <p:blipFill>
          <a:blip r:embed="rId2"/>
          <a:srcRect l="-31117" r="-31117"/>
          <a:stretch>
            <a:fillRect/>
          </a:stretch>
        </p:blipFill>
        <p:spPr>
          <a:xfrm>
            <a:off x="-533400" y="1587737"/>
            <a:ext cx="5403651" cy="2971800"/>
          </a:xfrm>
        </p:spPr>
      </p:pic>
      <p:pic>
        <p:nvPicPr>
          <p:cNvPr id="6" name="Picture 5"/>
          <p:cNvPicPr>
            <a:picLocks noChangeAspect="1"/>
          </p:cNvPicPr>
          <p:nvPr/>
        </p:nvPicPr>
        <p:blipFill>
          <a:blip r:embed="rId3"/>
          <a:stretch>
            <a:fillRect/>
          </a:stretch>
        </p:blipFill>
        <p:spPr>
          <a:xfrm>
            <a:off x="4254540" y="1587737"/>
            <a:ext cx="4203660" cy="2971800"/>
          </a:xfrm>
          <a:prstGeom prst="rect">
            <a:avLst/>
          </a:prstGeom>
        </p:spPr>
      </p:pic>
    </p:spTree>
    <p:extLst>
      <p:ext uri="{BB962C8B-B14F-4D97-AF65-F5344CB8AC3E}">
        <p14:creationId xmlns:p14="http://schemas.microsoft.com/office/powerpoint/2010/main" val="2214014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Studying views from the interior in a floor plan diagram </a:t>
            </a:r>
            <a:endParaRPr lang="en-US" dirty="0"/>
          </a:p>
        </p:txBody>
      </p:sp>
      <p:pic>
        <p:nvPicPr>
          <p:cNvPr id="4" name="Content Placeholder 3"/>
          <p:cNvPicPr>
            <a:picLocks noGrp="1" noChangeAspect="1"/>
          </p:cNvPicPr>
          <p:nvPr>
            <p:ph idx="1"/>
          </p:nvPr>
        </p:nvPicPr>
        <p:blipFill>
          <a:blip r:embed="rId2"/>
          <a:srcRect l="-16604" r="-16604"/>
          <a:stretch>
            <a:fillRect/>
          </a:stretch>
        </p:blipFill>
        <p:spPr/>
      </p:pic>
    </p:spTree>
    <p:extLst>
      <p:ext uri="{BB962C8B-B14F-4D97-AF65-F5344CB8AC3E}">
        <p14:creationId xmlns:p14="http://schemas.microsoft.com/office/powerpoint/2010/main" val="1079116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Physical models are used to study design ideas</a:t>
            </a:r>
            <a:endParaRPr lang="en-US" dirty="0"/>
          </a:p>
        </p:txBody>
      </p:sp>
      <p:pic>
        <p:nvPicPr>
          <p:cNvPr id="4" name="Content Placeholder 3"/>
          <p:cNvPicPr>
            <a:picLocks noGrp="1" noChangeAspect="1"/>
          </p:cNvPicPr>
          <p:nvPr>
            <p:ph idx="1"/>
          </p:nvPr>
        </p:nvPicPr>
        <p:blipFill>
          <a:blip r:embed="rId2"/>
          <a:srcRect l="-4071" r="-4071"/>
          <a:stretch>
            <a:fillRect/>
          </a:stretch>
        </p:blipFill>
        <p:spPr/>
      </p:pic>
    </p:spTree>
    <p:extLst>
      <p:ext uri="{BB962C8B-B14F-4D97-AF65-F5344CB8AC3E}">
        <p14:creationId xmlns:p14="http://schemas.microsoft.com/office/powerpoint/2010/main" val="40622901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models may be quite simple</a:t>
            </a:r>
            <a:endParaRPr lang="en-US" dirty="0"/>
          </a:p>
        </p:txBody>
      </p:sp>
      <p:pic>
        <p:nvPicPr>
          <p:cNvPr id="4" name="Content Placeholder 3"/>
          <p:cNvPicPr>
            <a:picLocks noGrp="1" noChangeAspect="1"/>
          </p:cNvPicPr>
          <p:nvPr>
            <p:ph idx="1"/>
          </p:nvPr>
        </p:nvPicPr>
        <p:blipFill>
          <a:blip r:embed="rId2"/>
          <a:srcRect l="-21489" r="-21489"/>
          <a:stretch>
            <a:fillRect/>
          </a:stretch>
        </p:blipFill>
        <p:spPr/>
      </p:pic>
    </p:spTree>
    <p:extLst>
      <p:ext uri="{BB962C8B-B14F-4D97-AF65-F5344CB8AC3E}">
        <p14:creationId xmlns:p14="http://schemas.microsoft.com/office/powerpoint/2010/main" val="1122006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models may be complex</a:t>
            </a:r>
            <a:endParaRPr lang="en-US" dirty="0"/>
          </a:p>
        </p:txBody>
      </p:sp>
      <p:pic>
        <p:nvPicPr>
          <p:cNvPr id="4" name="Content Placeholder 3"/>
          <p:cNvPicPr>
            <a:picLocks noGrp="1" noChangeAspect="1"/>
          </p:cNvPicPr>
          <p:nvPr>
            <p:ph idx="1"/>
          </p:nvPr>
        </p:nvPicPr>
        <p:blipFill>
          <a:blip r:embed="rId2"/>
          <a:srcRect l="-34529" r="-34529"/>
          <a:stretch>
            <a:fillRect/>
          </a:stretch>
        </p:blipFill>
        <p:spPr/>
      </p:pic>
    </p:spTree>
    <p:extLst>
      <p:ext uri="{BB962C8B-B14F-4D97-AF65-F5344CB8AC3E}">
        <p14:creationId xmlns:p14="http://schemas.microsoft.com/office/powerpoint/2010/main" val="1992347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models may be quite abstract in character</a:t>
            </a:r>
            <a:br>
              <a:rPr lang="en-US" dirty="0" smtClean="0"/>
            </a:br>
            <a:r>
              <a:rPr lang="en-US" sz="2000" dirty="0" smtClean="0"/>
              <a:t>this one is mostly about mass and shape</a:t>
            </a:r>
            <a:endParaRPr lang="en-US" sz="2000" dirty="0"/>
          </a:p>
        </p:txBody>
      </p:sp>
      <p:pic>
        <p:nvPicPr>
          <p:cNvPr id="4" name="Content Placeholder 3"/>
          <p:cNvPicPr>
            <a:picLocks noGrp="1" noChangeAspect="1"/>
          </p:cNvPicPr>
          <p:nvPr>
            <p:ph idx="1"/>
          </p:nvPr>
        </p:nvPicPr>
        <p:blipFill>
          <a:blip r:embed="rId2"/>
          <a:srcRect l="-10913" r="-10913"/>
          <a:stretch>
            <a:fillRect/>
          </a:stretch>
        </p:blipFill>
        <p:spPr/>
      </p:pic>
    </p:spTree>
    <p:extLst>
      <p:ext uri="{BB962C8B-B14F-4D97-AF65-F5344CB8AC3E}">
        <p14:creationId xmlns:p14="http://schemas.microsoft.com/office/powerpoint/2010/main" val="2728121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models may be quite realistic/representational </a:t>
            </a:r>
            <a:br>
              <a:rPr lang="en-US" dirty="0" smtClean="0"/>
            </a:br>
            <a:r>
              <a:rPr lang="en-US" sz="2200" dirty="0" smtClean="0"/>
              <a:t>of shape, or detail, or color, or material</a:t>
            </a:r>
            <a:endParaRPr lang="en-US" sz="2200" dirty="0"/>
          </a:p>
        </p:txBody>
      </p:sp>
      <p:pic>
        <p:nvPicPr>
          <p:cNvPr id="4" name="Content Placeholder 3"/>
          <p:cNvPicPr>
            <a:picLocks noGrp="1" noChangeAspect="1"/>
          </p:cNvPicPr>
          <p:nvPr>
            <p:ph idx="1"/>
          </p:nvPr>
        </p:nvPicPr>
        <p:blipFill>
          <a:blip r:embed="rId2"/>
          <a:srcRect l="-14940" r="-14940"/>
          <a:stretch>
            <a:fillRect/>
          </a:stretch>
        </p:blipFill>
        <p:spPr/>
      </p:pic>
    </p:spTree>
    <p:extLst>
      <p:ext uri="{BB962C8B-B14F-4D97-AF65-F5344CB8AC3E}">
        <p14:creationId xmlns:p14="http://schemas.microsoft.com/office/powerpoint/2010/main" val="1156213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 building is constructed</a:t>
            </a:r>
            <a:endParaRPr lang="en-US" dirty="0"/>
          </a:p>
        </p:txBody>
      </p:sp>
      <p:pic>
        <p:nvPicPr>
          <p:cNvPr id="4" name="Content Placeholder 3"/>
          <p:cNvPicPr>
            <a:picLocks noGrp="1" noChangeAspect="1"/>
          </p:cNvPicPr>
          <p:nvPr>
            <p:ph idx="1"/>
          </p:nvPr>
        </p:nvPicPr>
        <p:blipFill>
          <a:blip r:embed="rId2"/>
          <a:srcRect t="-1480" b="-1480"/>
          <a:stretch>
            <a:fillRect/>
          </a:stretch>
        </p:blipFill>
        <p:spPr/>
      </p:pic>
    </p:spTree>
    <p:extLst>
      <p:ext uri="{BB962C8B-B14F-4D97-AF65-F5344CB8AC3E}">
        <p14:creationId xmlns:p14="http://schemas.microsoft.com/office/powerpoint/2010/main" val="1062197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models may lead a designer to discover new forms and/or new ways of designing</a:t>
            </a:r>
            <a:endParaRPr lang="en-US" dirty="0"/>
          </a:p>
        </p:txBody>
      </p:sp>
      <p:pic>
        <p:nvPicPr>
          <p:cNvPr id="4" name="Content Placeholder 3"/>
          <p:cNvPicPr>
            <a:picLocks noGrp="1" noChangeAspect="1"/>
          </p:cNvPicPr>
          <p:nvPr>
            <p:ph idx="1"/>
          </p:nvPr>
        </p:nvPicPr>
        <p:blipFill>
          <a:blip r:embed="rId2"/>
          <a:srcRect t="-5396" b="-5396"/>
          <a:stretch>
            <a:fillRect/>
          </a:stretch>
        </p:blipFill>
        <p:spPr/>
      </p:pic>
    </p:spTree>
    <p:extLst>
      <p:ext uri="{BB962C8B-B14F-4D97-AF65-F5344CB8AC3E}">
        <p14:creationId xmlns:p14="http://schemas.microsoft.com/office/powerpoint/2010/main" val="160502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Human Behavior: Analysis and Influence</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a:buFont typeface="Arial"/>
              <a:buChar char="•"/>
            </a:pPr>
            <a:r>
              <a:rPr lang="en-US" dirty="0"/>
              <a:t>The best </a:t>
            </a:r>
            <a:r>
              <a:rPr lang="en-US" dirty="0" smtClean="0"/>
              <a:t>design changes </a:t>
            </a:r>
            <a:r>
              <a:rPr lang="en-US" dirty="0"/>
              <a:t>human behavior</a:t>
            </a:r>
            <a:r>
              <a:rPr lang="en-US" dirty="0" smtClean="0"/>
              <a:t>.</a:t>
            </a:r>
          </a:p>
          <a:p>
            <a:endParaRPr lang="en-US" dirty="0"/>
          </a:p>
          <a:p>
            <a:pPr>
              <a:buFont typeface="Arial"/>
              <a:buChar char="•"/>
            </a:pPr>
            <a:r>
              <a:rPr lang="en-US" dirty="0"/>
              <a:t>M</a:t>
            </a:r>
            <a:r>
              <a:rPr lang="en-US" dirty="0" smtClean="0"/>
              <a:t>atching desired </a:t>
            </a:r>
            <a:r>
              <a:rPr lang="en-US" dirty="0"/>
              <a:t>behaviors with </a:t>
            </a:r>
            <a:r>
              <a:rPr lang="en-US" dirty="0" smtClean="0"/>
              <a:t>design proposals </a:t>
            </a:r>
            <a:r>
              <a:rPr lang="en-US" dirty="0"/>
              <a:t>for achieving those behaviors</a:t>
            </a:r>
            <a:r>
              <a:rPr lang="en-US" dirty="0" smtClean="0"/>
              <a:t>.  Physical layout of spaces literally ‘controls’ how people move through a built environment. </a:t>
            </a:r>
          </a:p>
          <a:p>
            <a:pPr>
              <a:buFont typeface="Arial"/>
              <a:buChar char="•"/>
            </a:pPr>
            <a:endParaRPr lang="en-US" dirty="0" smtClean="0"/>
          </a:p>
          <a:p>
            <a:pPr>
              <a:buFont typeface="Arial"/>
              <a:buChar char="•"/>
            </a:pPr>
            <a:r>
              <a:rPr lang="en-US" dirty="0"/>
              <a:t>A</a:t>
            </a:r>
            <a:r>
              <a:rPr lang="en-US" dirty="0" smtClean="0"/>
              <a:t>rchitectural </a:t>
            </a:r>
            <a:r>
              <a:rPr lang="en-US" dirty="0"/>
              <a:t>design </a:t>
            </a:r>
            <a:r>
              <a:rPr lang="en-US" dirty="0" smtClean="0"/>
              <a:t>can have strong </a:t>
            </a:r>
            <a:r>
              <a:rPr lang="en-US" dirty="0"/>
              <a:t>effects on social behavior and </a:t>
            </a:r>
            <a:r>
              <a:rPr lang="en-US" dirty="0" smtClean="0"/>
              <a:t>user </a:t>
            </a:r>
            <a:r>
              <a:rPr lang="en-US" dirty="0"/>
              <a:t>mood and productivity and, to some extent, design features </a:t>
            </a:r>
            <a:r>
              <a:rPr lang="en-US" dirty="0" smtClean="0"/>
              <a:t>can </a:t>
            </a:r>
            <a:r>
              <a:rPr lang="en-US" dirty="0"/>
              <a:t>affect health and </a:t>
            </a:r>
            <a:r>
              <a:rPr lang="en-US" dirty="0" smtClean="0"/>
              <a:t>well being.</a:t>
            </a:r>
            <a:endParaRPr lang="en-US" dirty="0"/>
          </a:p>
          <a:p>
            <a:pPr>
              <a:buFont typeface="Arial"/>
              <a:buChar char="•"/>
            </a:pPr>
            <a:endParaRPr lang="en-US" dirty="0"/>
          </a:p>
        </p:txBody>
      </p:sp>
    </p:spTree>
    <p:extLst>
      <p:ext uri="{BB962C8B-B14F-4D97-AF65-F5344CB8AC3E}">
        <p14:creationId xmlns:p14="http://schemas.microsoft.com/office/powerpoint/2010/main" val="1441099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 behavior </a:t>
            </a:r>
            <a:br>
              <a:rPr lang="en-US" dirty="0" smtClean="0"/>
            </a:br>
            <a:r>
              <a:rPr lang="en-US" sz="2200" dirty="0" smtClean="0"/>
              <a:t>is an important topic for psychologists, sociologists, anthropologists, historians, physicians and architects and interior designers</a:t>
            </a:r>
            <a:endParaRPr lang="en-US" sz="2200" dirty="0"/>
          </a:p>
        </p:txBody>
      </p:sp>
      <p:pic>
        <p:nvPicPr>
          <p:cNvPr id="4" name="Content Placeholder 3"/>
          <p:cNvPicPr>
            <a:picLocks noGrp="1" noChangeAspect="1"/>
          </p:cNvPicPr>
          <p:nvPr>
            <p:ph idx="1"/>
          </p:nvPr>
        </p:nvPicPr>
        <p:blipFill>
          <a:blip r:embed="rId2"/>
          <a:srcRect l="-87005" r="-87005"/>
          <a:stretch>
            <a:fillRect/>
          </a:stretch>
        </p:blipFill>
        <p:spPr>
          <a:xfrm>
            <a:off x="-990600" y="1587944"/>
            <a:ext cx="4593729" cy="2526374"/>
          </a:xfrm>
        </p:spPr>
      </p:pic>
      <p:pic>
        <p:nvPicPr>
          <p:cNvPr id="5" name="Picture 4"/>
          <p:cNvPicPr>
            <a:picLocks noChangeAspect="1"/>
          </p:cNvPicPr>
          <p:nvPr/>
        </p:nvPicPr>
        <p:blipFill>
          <a:blip r:embed="rId3"/>
          <a:stretch>
            <a:fillRect/>
          </a:stretch>
        </p:blipFill>
        <p:spPr>
          <a:xfrm>
            <a:off x="2438400" y="1587944"/>
            <a:ext cx="2033731" cy="2526374"/>
          </a:xfrm>
          <a:prstGeom prst="rect">
            <a:avLst/>
          </a:prstGeom>
        </p:spPr>
      </p:pic>
      <p:pic>
        <p:nvPicPr>
          <p:cNvPr id="6" name="Picture 5"/>
          <p:cNvPicPr>
            <a:picLocks noChangeAspect="1"/>
          </p:cNvPicPr>
          <p:nvPr/>
        </p:nvPicPr>
        <p:blipFill>
          <a:blip r:embed="rId4"/>
          <a:stretch>
            <a:fillRect/>
          </a:stretch>
        </p:blipFill>
        <p:spPr>
          <a:xfrm>
            <a:off x="4800600" y="1599274"/>
            <a:ext cx="2021099" cy="2526374"/>
          </a:xfrm>
          <a:prstGeom prst="rect">
            <a:avLst/>
          </a:prstGeom>
        </p:spPr>
      </p:pic>
      <p:pic>
        <p:nvPicPr>
          <p:cNvPr id="7" name="Picture 6"/>
          <p:cNvPicPr>
            <a:picLocks noChangeAspect="1"/>
          </p:cNvPicPr>
          <p:nvPr/>
        </p:nvPicPr>
        <p:blipFill>
          <a:blip r:embed="rId5"/>
          <a:stretch>
            <a:fillRect/>
          </a:stretch>
        </p:blipFill>
        <p:spPr>
          <a:xfrm>
            <a:off x="7086600" y="1599275"/>
            <a:ext cx="1911024" cy="2526374"/>
          </a:xfrm>
          <a:prstGeom prst="rect">
            <a:avLst/>
          </a:prstGeom>
        </p:spPr>
      </p:pic>
    </p:spTree>
    <p:extLst>
      <p:ext uri="{BB962C8B-B14F-4D97-AF65-F5344CB8AC3E}">
        <p14:creationId xmlns:p14="http://schemas.microsoft.com/office/powerpoint/2010/main" val="4226710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human behavior</a:t>
            </a:r>
            <a:endParaRPr lang="en-US" dirty="0"/>
          </a:p>
        </p:txBody>
      </p:sp>
      <p:pic>
        <p:nvPicPr>
          <p:cNvPr id="4" name="Content Placeholder 3"/>
          <p:cNvPicPr>
            <a:picLocks noGrp="1" noChangeAspect="1"/>
          </p:cNvPicPr>
          <p:nvPr>
            <p:ph idx="1"/>
          </p:nvPr>
        </p:nvPicPr>
        <p:blipFill>
          <a:blip r:embed="rId2"/>
          <a:srcRect l="-8853" r="-8853"/>
          <a:stretch>
            <a:fillRect/>
          </a:stretch>
        </p:blipFill>
        <p:spPr/>
      </p:pic>
    </p:spTree>
    <p:extLst>
      <p:ext uri="{BB962C8B-B14F-4D97-AF65-F5344CB8AC3E}">
        <p14:creationId xmlns:p14="http://schemas.microsoft.com/office/powerpoint/2010/main" val="1317217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Architecture and Interiors play a role in influencing human behavior</a:t>
            </a:r>
            <a:endParaRPr lang="en-US" dirty="0"/>
          </a:p>
        </p:txBody>
      </p:sp>
      <p:pic>
        <p:nvPicPr>
          <p:cNvPr id="4" name="Content Placeholder 3"/>
          <p:cNvPicPr>
            <a:picLocks noGrp="1" noChangeAspect="1"/>
          </p:cNvPicPr>
          <p:nvPr>
            <p:ph idx="1"/>
          </p:nvPr>
        </p:nvPicPr>
        <p:blipFill>
          <a:blip r:embed="rId2"/>
          <a:srcRect l="-9284" r="-9284"/>
          <a:stretch>
            <a:fillRect/>
          </a:stretch>
        </p:blipFill>
        <p:spPr/>
      </p:pic>
    </p:spTree>
    <p:extLst>
      <p:ext uri="{BB962C8B-B14F-4D97-AF65-F5344CB8AC3E}">
        <p14:creationId xmlns:p14="http://schemas.microsoft.com/office/powerpoint/2010/main" val="923934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Interior design can literally control how and where you move through spaces, and what perspective you can have on that spatial environment</a:t>
            </a:r>
            <a:endParaRPr lang="en-US" sz="2800" dirty="0"/>
          </a:p>
        </p:txBody>
      </p:sp>
      <p:pic>
        <p:nvPicPr>
          <p:cNvPr id="4" name="Content Placeholder 3"/>
          <p:cNvPicPr>
            <a:picLocks noGrp="1" noChangeAspect="1"/>
          </p:cNvPicPr>
          <p:nvPr>
            <p:ph idx="1"/>
          </p:nvPr>
        </p:nvPicPr>
        <p:blipFill>
          <a:blip r:embed="rId2"/>
          <a:srcRect l="-20712" r="-20712"/>
          <a:stretch>
            <a:fillRect/>
          </a:stretch>
        </p:blipFill>
        <p:spPr/>
      </p:pic>
    </p:spTree>
    <p:extLst>
      <p:ext uri="{BB962C8B-B14F-4D97-AF65-F5344CB8AC3E}">
        <p14:creationId xmlns:p14="http://schemas.microsoft.com/office/powerpoint/2010/main" val="212741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Studying human behavior</a:t>
            </a:r>
            <a:endParaRPr lang="en-US" dirty="0"/>
          </a:p>
        </p:txBody>
      </p:sp>
      <p:pic>
        <p:nvPicPr>
          <p:cNvPr id="4" name="Content Placeholder 3"/>
          <p:cNvPicPr>
            <a:picLocks noGrp="1" noChangeAspect="1"/>
          </p:cNvPicPr>
          <p:nvPr>
            <p:ph idx="1"/>
          </p:nvPr>
        </p:nvPicPr>
        <p:blipFill>
          <a:blip r:embed="rId2"/>
          <a:srcRect l="-77321" r="-77321"/>
          <a:stretch>
            <a:fillRect/>
          </a:stretch>
        </p:blipFill>
        <p:spPr>
          <a:xfrm>
            <a:off x="-1981200" y="1571136"/>
            <a:ext cx="8229600" cy="4525963"/>
          </a:xfrm>
        </p:spPr>
      </p:pic>
      <p:pic>
        <p:nvPicPr>
          <p:cNvPr id="5" name="Picture 4"/>
          <p:cNvPicPr>
            <a:picLocks noChangeAspect="1"/>
          </p:cNvPicPr>
          <p:nvPr/>
        </p:nvPicPr>
        <p:blipFill>
          <a:blip r:embed="rId3"/>
          <a:stretch>
            <a:fillRect/>
          </a:stretch>
        </p:blipFill>
        <p:spPr>
          <a:xfrm>
            <a:off x="5638800" y="1606189"/>
            <a:ext cx="2959057" cy="4570901"/>
          </a:xfrm>
          <a:prstGeom prst="rect">
            <a:avLst/>
          </a:prstGeom>
        </p:spPr>
      </p:pic>
    </p:spTree>
    <p:extLst>
      <p:ext uri="{BB962C8B-B14F-4D97-AF65-F5344CB8AC3E}">
        <p14:creationId xmlns:p14="http://schemas.microsoft.com/office/powerpoint/2010/main" val="1748248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Space and Form</a:t>
            </a:r>
            <a:br>
              <a:rPr lang="en-US" dirty="0"/>
            </a:br>
            <a:endParaRPr lang="en-US" dirty="0"/>
          </a:p>
        </p:txBody>
      </p:sp>
      <p:sp>
        <p:nvSpPr>
          <p:cNvPr id="3" name="Content Placeholder 2"/>
          <p:cNvSpPr>
            <a:spLocks noGrp="1"/>
          </p:cNvSpPr>
          <p:nvPr>
            <p:ph idx="1"/>
          </p:nvPr>
        </p:nvSpPr>
        <p:spPr/>
        <p:txBody>
          <a:bodyPr/>
          <a:lstStyle/>
          <a:p>
            <a:r>
              <a:rPr lang="en-US" dirty="0" smtClean="0"/>
              <a:t>Three dimensional space and its impact upon occupants</a:t>
            </a:r>
          </a:p>
          <a:p>
            <a:r>
              <a:rPr lang="en-US" dirty="0" smtClean="0"/>
              <a:t>Two dimensional forms, patterns, textures and their impact</a:t>
            </a:r>
          </a:p>
          <a:p>
            <a:endParaRPr lang="en-US" dirty="0"/>
          </a:p>
          <a:p>
            <a:r>
              <a:rPr lang="en-US" dirty="0" smtClean="0"/>
              <a:t>Spatial definition and spatial organization: horizontal groupings, vertical groupings</a:t>
            </a:r>
          </a:p>
          <a:p>
            <a:endParaRPr lang="en-US" dirty="0"/>
          </a:p>
          <a:p>
            <a:endParaRPr lang="en-US" dirty="0"/>
          </a:p>
        </p:txBody>
      </p:sp>
    </p:spTree>
    <p:extLst>
      <p:ext uri="{BB962C8B-B14F-4D97-AF65-F5344CB8AC3E}">
        <p14:creationId xmlns:p14="http://schemas.microsoft.com/office/powerpoint/2010/main" val="2720695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project </a:t>
            </a:r>
            <a:br>
              <a:rPr lang="en-US" dirty="0" smtClean="0"/>
            </a:br>
            <a:r>
              <a:rPr lang="en-US" sz="1600" dirty="0" smtClean="0"/>
              <a:t>designed by NDM Architects</a:t>
            </a:r>
            <a:endParaRPr lang="en-US" sz="1600" dirty="0"/>
          </a:p>
        </p:txBody>
      </p:sp>
      <p:pic>
        <p:nvPicPr>
          <p:cNvPr id="4" name="Content Placeholder 3"/>
          <p:cNvPicPr>
            <a:picLocks noGrp="1" noChangeAspect="1"/>
          </p:cNvPicPr>
          <p:nvPr>
            <p:ph idx="1"/>
          </p:nvPr>
        </p:nvPicPr>
        <p:blipFill>
          <a:blip r:embed="rId2"/>
          <a:srcRect l="-1069" r="-1069"/>
          <a:stretch>
            <a:fillRect/>
          </a:stretch>
        </p:blipFill>
        <p:spPr/>
      </p:pic>
    </p:spTree>
    <p:extLst>
      <p:ext uri="{BB962C8B-B14F-4D97-AF65-F5344CB8AC3E}">
        <p14:creationId xmlns:p14="http://schemas.microsoft.com/office/powerpoint/2010/main" val="2567013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 in Hiroshima, Japan</a:t>
            </a:r>
            <a:br>
              <a:rPr lang="en-US" dirty="0" smtClean="0"/>
            </a:br>
            <a:r>
              <a:rPr lang="en-US" sz="1600" dirty="0" smtClean="0"/>
              <a:t>designed by Suppose Design Office</a:t>
            </a:r>
            <a:endParaRPr lang="en-US" sz="1600" dirty="0"/>
          </a:p>
        </p:txBody>
      </p:sp>
      <p:pic>
        <p:nvPicPr>
          <p:cNvPr id="4" name="Content Placeholder 3"/>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2013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Hand made </a:t>
            </a:r>
            <a:br>
              <a:rPr lang="en-US" dirty="0" smtClean="0"/>
            </a:br>
            <a:r>
              <a:rPr lang="en-US" sz="2000" dirty="0" smtClean="0"/>
              <a:t>one at a time, human touch, dimensional tolerances respond to human capability. </a:t>
            </a:r>
            <a:endParaRPr lang="en-US" sz="2000" dirty="0"/>
          </a:p>
        </p:txBody>
      </p:sp>
      <p:pic>
        <p:nvPicPr>
          <p:cNvPr id="4" name="Content Placeholder 3"/>
          <p:cNvPicPr>
            <a:picLocks noGrp="1" noChangeAspect="1"/>
          </p:cNvPicPr>
          <p:nvPr>
            <p:ph idx="1"/>
          </p:nvPr>
        </p:nvPicPr>
        <p:blipFill>
          <a:blip r:embed="rId2"/>
          <a:srcRect l="-4519" r="-4519"/>
          <a:stretch>
            <a:fillRect/>
          </a:stretch>
        </p:blipFill>
        <p:spPr/>
      </p:pic>
    </p:spTree>
    <p:extLst>
      <p:ext uri="{BB962C8B-B14F-4D97-AF65-F5344CB8AC3E}">
        <p14:creationId xmlns:p14="http://schemas.microsoft.com/office/powerpoint/2010/main" val="1339090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pic>
        <p:nvPicPr>
          <p:cNvPr id="4" name="Content Placeholder 3"/>
          <p:cNvPicPr>
            <a:picLocks noGrp="1" noChangeAspect="1"/>
          </p:cNvPicPr>
          <p:nvPr>
            <p:ph idx="1"/>
          </p:nvPr>
        </p:nvPicPr>
        <p:blipFill>
          <a:blip r:embed="rId2"/>
          <a:srcRect t="8615" b="8615"/>
          <a:stretch>
            <a:fillRect/>
          </a:stretch>
        </p:blipFill>
        <p:spPr/>
      </p:pic>
    </p:spTree>
    <p:extLst>
      <p:ext uri="{BB962C8B-B14F-4D97-AF65-F5344CB8AC3E}">
        <p14:creationId xmlns:p14="http://schemas.microsoft.com/office/powerpoint/2010/main" val="2510879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3100" dirty="0" smtClean="0"/>
              <a:t>Color has been, and continues to be, a topic of much study, much of it, in my opinion, of dubious validity.</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sz="2400" dirty="0" smtClean="0">
                <a:hlinkClick r:id="rId2"/>
              </a:rPr>
              <a:t>My Understanding of Color</a:t>
            </a:r>
            <a:endParaRPr lang="en-US" sz="2400" dirty="0"/>
          </a:p>
          <a:p>
            <a:r>
              <a:rPr lang="en-US" sz="2400" dirty="0" smtClean="0"/>
              <a:t>The ‘psychology’ of color is often presented as fact, but many such claims have gone on to be disproven</a:t>
            </a:r>
          </a:p>
          <a:p>
            <a:endParaRPr lang="en-US" sz="2400" dirty="0" smtClean="0"/>
          </a:p>
          <a:p>
            <a:r>
              <a:rPr lang="en-US" sz="2400" dirty="0" smtClean="0"/>
              <a:t>The ‘physiological’ response to color has also been claimed to be identifiable but such claims have repeatedly been shown to be false. </a:t>
            </a:r>
          </a:p>
          <a:p>
            <a:pPr marL="0" indent="0">
              <a:buNone/>
            </a:pPr>
            <a:r>
              <a:rPr lang="en-US" sz="2400" dirty="0" smtClean="0"/>
              <a:t> </a:t>
            </a:r>
            <a:endParaRPr lang="en-US" sz="2400" dirty="0"/>
          </a:p>
          <a:p>
            <a:r>
              <a:rPr lang="en-US" sz="2000" dirty="0" smtClean="0"/>
              <a:t>One study disproving such claims:  </a:t>
            </a:r>
          </a:p>
          <a:p>
            <a:pPr marL="0" indent="0">
              <a:buNone/>
            </a:pPr>
            <a:r>
              <a:rPr lang="en-US" sz="2800" dirty="0" smtClean="0"/>
              <a:t> 	</a:t>
            </a:r>
            <a:r>
              <a:rPr lang="en-US" sz="1900" i="1" dirty="0" smtClean="0"/>
              <a:t>The </a:t>
            </a:r>
            <a:r>
              <a:rPr lang="en-US" sz="1900" i="1" dirty="0"/>
              <a:t>Influence of Color on Physiological Response </a:t>
            </a:r>
            <a:endParaRPr lang="en-US" sz="1900" dirty="0"/>
          </a:p>
          <a:p>
            <a:pPr marL="0" indent="0">
              <a:buNone/>
            </a:pPr>
            <a:r>
              <a:rPr lang="en-US" sz="1600" dirty="0" smtClean="0"/>
              <a:t>	By</a:t>
            </a:r>
            <a:r>
              <a:rPr lang="en-US" sz="1600" dirty="0"/>
              <a:t>: S. </a:t>
            </a:r>
            <a:r>
              <a:rPr lang="en-US" sz="1600" dirty="0" err="1"/>
              <a:t>Freiders</a:t>
            </a:r>
            <a:r>
              <a:rPr lang="en-US" sz="1600" dirty="0"/>
              <a:t>, S. Lee, D. </a:t>
            </a:r>
            <a:r>
              <a:rPr lang="en-US" sz="1600" dirty="0" err="1"/>
              <a:t>Statz</a:t>
            </a:r>
            <a:r>
              <a:rPr lang="en-US" sz="1600" dirty="0"/>
              <a:t>, and T. Kim (Group 7) </a:t>
            </a:r>
          </a:p>
          <a:p>
            <a:pPr marL="0" indent="0">
              <a:buNone/>
            </a:pPr>
            <a:endParaRPr lang="en-US" sz="1600" dirty="0" smtClean="0"/>
          </a:p>
        </p:txBody>
      </p:sp>
    </p:spTree>
    <p:extLst>
      <p:ext uri="{BB962C8B-B14F-4D97-AF65-F5344CB8AC3E}">
        <p14:creationId xmlns:p14="http://schemas.microsoft.com/office/powerpoint/2010/main" val="3137750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Does this mean that color is not important?  </a:t>
            </a:r>
            <a:br>
              <a:rPr lang="en-US" sz="2800" dirty="0"/>
            </a:br>
            <a:r>
              <a:rPr lang="en-US" sz="2800" dirty="0"/>
              <a:t>Of course NOT</a:t>
            </a:r>
            <a:r>
              <a:rPr lang="en-US" sz="2800" dirty="0" smtClean="0"/>
              <a:t>!</a:t>
            </a:r>
            <a:endParaRPr lang="en-US" sz="2800" dirty="0"/>
          </a:p>
        </p:txBody>
      </p:sp>
      <p:sp>
        <p:nvSpPr>
          <p:cNvPr id="3" name="Content Placeholder 2"/>
          <p:cNvSpPr>
            <a:spLocks noGrp="1"/>
          </p:cNvSpPr>
          <p:nvPr>
            <p:ph idx="1"/>
          </p:nvPr>
        </p:nvSpPr>
        <p:spPr/>
        <p:txBody>
          <a:bodyPr>
            <a:normAutofit/>
          </a:bodyPr>
          <a:lstStyle/>
          <a:p>
            <a:endParaRPr lang="en-US" sz="2400" dirty="0"/>
          </a:p>
          <a:p>
            <a:endParaRPr lang="en-US" sz="2400" dirty="0"/>
          </a:p>
        </p:txBody>
      </p:sp>
      <p:pic>
        <p:nvPicPr>
          <p:cNvPr id="4" name="Picture 3"/>
          <p:cNvPicPr>
            <a:picLocks noChangeAspect="1"/>
          </p:cNvPicPr>
          <p:nvPr/>
        </p:nvPicPr>
        <p:blipFill>
          <a:blip r:embed="rId2"/>
          <a:stretch>
            <a:fillRect/>
          </a:stretch>
        </p:blipFill>
        <p:spPr>
          <a:xfrm>
            <a:off x="0" y="2710188"/>
            <a:ext cx="9144000" cy="3820160"/>
          </a:xfrm>
          <a:prstGeom prst="rect">
            <a:avLst/>
          </a:prstGeom>
        </p:spPr>
      </p:pic>
    </p:spTree>
    <p:extLst>
      <p:ext uri="{BB962C8B-B14F-4D97-AF65-F5344CB8AC3E}">
        <p14:creationId xmlns:p14="http://schemas.microsoft.com/office/powerpoint/2010/main" val="394876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913" r="-913"/>
          <a:stretch>
            <a:fillRect/>
          </a:stretch>
        </p:blipFill>
        <p:spPr/>
      </p:pic>
    </p:spTree>
    <p:extLst>
      <p:ext uri="{BB962C8B-B14F-4D97-AF65-F5344CB8AC3E}">
        <p14:creationId xmlns:p14="http://schemas.microsoft.com/office/powerpoint/2010/main" val="1653048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Blackened Yellow!</a:t>
            </a:r>
            <a:br>
              <a:rPr lang="en-US" dirty="0" smtClean="0"/>
            </a:br>
            <a:r>
              <a:rPr lang="en-US" sz="1800" dirty="0" smtClean="0"/>
              <a:t>One of my personal favorite color scenarios</a:t>
            </a:r>
            <a:endParaRPr lang="en-US" dirty="0"/>
          </a:p>
        </p:txBody>
      </p:sp>
      <p:pic>
        <p:nvPicPr>
          <p:cNvPr id="4" name="Content Placeholder 3"/>
          <p:cNvPicPr>
            <a:picLocks noGrp="1" noChangeAspect="1"/>
          </p:cNvPicPr>
          <p:nvPr>
            <p:ph idx="1"/>
          </p:nvPr>
        </p:nvPicPr>
        <p:blipFill>
          <a:blip r:embed="rId2"/>
          <a:srcRect l="-14356" r="-14356"/>
          <a:stretch>
            <a:fillRect/>
          </a:stretch>
        </p:blipFill>
        <p:spPr/>
      </p:pic>
    </p:spTree>
    <p:extLst>
      <p:ext uri="{BB962C8B-B14F-4D97-AF65-F5344CB8AC3E}">
        <p14:creationId xmlns:p14="http://schemas.microsoft.com/office/powerpoint/2010/main" val="2754209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Hue:  yellow</a:t>
            </a:r>
            <a:br>
              <a:rPr lang="en-US" dirty="0" smtClean="0"/>
            </a:br>
            <a:r>
              <a:rPr lang="en-US" sz="3100" dirty="0" smtClean="0"/>
              <a:t>tints &amp; shades</a:t>
            </a:r>
            <a:endParaRPr lang="en-US" sz="3100" dirty="0"/>
          </a:p>
        </p:txBody>
      </p:sp>
      <p:pic>
        <p:nvPicPr>
          <p:cNvPr id="8" name="Content Placeholder 7"/>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15768762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Shading: Adding black to a hue (color) </a:t>
            </a:r>
          </a:p>
          <a:p>
            <a:endParaRPr lang="en-US" dirty="0" smtClean="0"/>
          </a:p>
          <a:p>
            <a:pPr marL="0" indent="0">
              <a:buNone/>
            </a:pPr>
            <a:endParaRPr lang="en-US" dirty="0" smtClean="0"/>
          </a:p>
          <a:p>
            <a:pPr marL="0" indent="0">
              <a:buNone/>
            </a:pPr>
            <a:endParaRPr lang="en-US" dirty="0"/>
          </a:p>
          <a:p>
            <a:r>
              <a:rPr lang="en-US" dirty="0" smtClean="0"/>
              <a:t>Tinting:  Adding white to a hue (color)</a:t>
            </a:r>
            <a:endParaRPr lang="en-US" dirty="0"/>
          </a:p>
        </p:txBody>
      </p:sp>
      <p:pic>
        <p:nvPicPr>
          <p:cNvPr id="4" name="Picture 3"/>
          <p:cNvPicPr>
            <a:picLocks noChangeAspect="1"/>
          </p:cNvPicPr>
          <p:nvPr/>
        </p:nvPicPr>
        <p:blipFill>
          <a:blip r:embed="rId2"/>
          <a:stretch>
            <a:fillRect/>
          </a:stretch>
        </p:blipFill>
        <p:spPr>
          <a:xfrm>
            <a:off x="1000565" y="4725480"/>
            <a:ext cx="1292704" cy="1292704"/>
          </a:xfrm>
          <a:prstGeom prst="rect">
            <a:avLst/>
          </a:prstGeom>
        </p:spPr>
      </p:pic>
      <p:pic>
        <p:nvPicPr>
          <p:cNvPr id="5" name="Picture 4"/>
          <p:cNvPicPr>
            <a:picLocks noChangeAspect="1"/>
          </p:cNvPicPr>
          <p:nvPr/>
        </p:nvPicPr>
        <p:blipFill>
          <a:blip r:embed="rId3"/>
          <a:stretch>
            <a:fillRect/>
          </a:stretch>
        </p:blipFill>
        <p:spPr>
          <a:xfrm>
            <a:off x="894873" y="2161418"/>
            <a:ext cx="1435248" cy="1435248"/>
          </a:xfrm>
          <a:prstGeom prst="rect">
            <a:avLst/>
          </a:prstGeom>
        </p:spPr>
      </p:pic>
    </p:spTree>
    <p:extLst>
      <p:ext uri="{BB962C8B-B14F-4D97-AF65-F5344CB8AC3E}">
        <p14:creationId xmlns:p14="http://schemas.microsoft.com/office/powerpoint/2010/main" val="3146144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Burnt Orange gradient</a:t>
            </a:r>
            <a:endParaRPr lang="en-US" dirty="0"/>
          </a:p>
        </p:txBody>
      </p:sp>
      <p:pic>
        <p:nvPicPr>
          <p:cNvPr id="4" name="Content Placeholder 3"/>
          <p:cNvPicPr>
            <a:picLocks noGrp="1" noChangeAspect="1"/>
          </p:cNvPicPr>
          <p:nvPr>
            <p:ph idx="1"/>
          </p:nvPr>
        </p:nvPicPr>
        <p:blipFill>
          <a:blip r:embed="rId2"/>
          <a:srcRect l="-6822" r="-6822"/>
          <a:stretch>
            <a:fillRect/>
          </a:stretch>
        </p:blipFill>
        <p:spPr/>
      </p:pic>
    </p:spTree>
    <p:extLst>
      <p:ext uri="{BB962C8B-B14F-4D97-AF65-F5344CB8AC3E}">
        <p14:creationId xmlns:p14="http://schemas.microsoft.com/office/powerpoint/2010/main" val="2850566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Furniture, Fixtures and </a:t>
            </a:r>
            <a:r>
              <a:rPr lang="en-US" sz="3600" dirty="0" smtClean="0"/>
              <a:t>Equipment:  FF&amp;E</a:t>
            </a:r>
            <a:endParaRPr lang="en-US" sz="3600" dirty="0"/>
          </a:p>
        </p:txBody>
      </p:sp>
      <p:sp>
        <p:nvSpPr>
          <p:cNvPr id="3" name="Content Placeholder 2"/>
          <p:cNvSpPr>
            <a:spLocks noGrp="1"/>
          </p:cNvSpPr>
          <p:nvPr>
            <p:ph idx="1"/>
          </p:nvPr>
        </p:nvSpPr>
        <p:spPr/>
        <p:txBody>
          <a:bodyPr>
            <a:normAutofit fontScale="85000" lnSpcReduction="10000"/>
          </a:bodyPr>
          <a:lstStyle/>
          <a:p>
            <a:pPr>
              <a:buFont typeface="Arial"/>
              <a:buChar char="•"/>
            </a:pPr>
            <a:r>
              <a:rPr lang="en-US" dirty="0"/>
              <a:t>FF&amp;E </a:t>
            </a:r>
            <a:r>
              <a:rPr lang="en-US" dirty="0" smtClean="0"/>
              <a:t>stands for Furniture, Fixtures and Equipment: these are </a:t>
            </a:r>
            <a:r>
              <a:rPr lang="en-US" dirty="0"/>
              <a:t>movable furniture, fixtures or other equipment that have no permanent connection to the structure of a building or utilities</a:t>
            </a:r>
            <a:r>
              <a:rPr lang="en-US" dirty="0" smtClean="0"/>
              <a:t>.</a:t>
            </a:r>
          </a:p>
          <a:p>
            <a:pPr>
              <a:buFont typeface="Arial"/>
              <a:buChar char="•"/>
            </a:pPr>
            <a:r>
              <a:rPr lang="en-US" dirty="0"/>
              <a:t>Examples of FF&amp;E include desks, chairs, computers, electronic equipment, tables, bookcases and partitions</a:t>
            </a:r>
            <a:r>
              <a:rPr lang="en-US" dirty="0" smtClean="0"/>
              <a:t>.</a:t>
            </a:r>
          </a:p>
          <a:p>
            <a:pPr>
              <a:buFont typeface="Arial"/>
              <a:buChar char="•"/>
            </a:pPr>
            <a:endParaRPr lang="en-US" dirty="0"/>
          </a:p>
          <a:p>
            <a:pPr>
              <a:buFont typeface="Arial"/>
              <a:buChar char="•"/>
            </a:pPr>
            <a:r>
              <a:rPr lang="en-US" dirty="0" smtClean="0"/>
              <a:t>These items play an important role in how an occupant of a space functions within that environment. </a:t>
            </a:r>
            <a:endParaRPr lang="en-US" dirty="0"/>
          </a:p>
        </p:txBody>
      </p:sp>
    </p:spTree>
    <p:extLst>
      <p:ext uri="{BB962C8B-B14F-4D97-AF65-F5344CB8AC3E}">
        <p14:creationId xmlns:p14="http://schemas.microsoft.com/office/powerpoint/2010/main" val="26576953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Floor plan with FF&amp;E keyed to show placement</a:t>
            </a:r>
            <a:endParaRPr lang="en-US" sz="3200" dirty="0"/>
          </a:p>
        </p:txBody>
      </p:sp>
      <p:pic>
        <p:nvPicPr>
          <p:cNvPr id="4" name="Content Placeholder 3"/>
          <p:cNvPicPr>
            <a:picLocks noGrp="1" noChangeAspect="1"/>
          </p:cNvPicPr>
          <p:nvPr>
            <p:ph idx="1"/>
          </p:nvPr>
        </p:nvPicPr>
        <p:blipFill>
          <a:blip r:embed="rId2"/>
          <a:srcRect l="-8792" r="-8792"/>
          <a:stretch>
            <a:fillRect/>
          </a:stretch>
        </p:blipFill>
        <p:spPr/>
      </p:pic>
    </p:spTree>
    <p:extLst>
      <p:ext uri="{BB962C8B-B14F-4D97-AF65-F5344CB8AC3E}">
        <p14:creationId xmlns:p14="http://schemas.microsoft.com/office/powerpoint/2010/main" val="228955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Hand made </a:t>
            </a:r>
            <a:br>
              <a:rPr lang="en-US" sz="2800" dirty="0"/>
            </a:br>
            <a:r>
              <a:rPr lang="en-US" sz="2800" dirty="0"/>
              <a:t>one at a time, human touch, dimensional tolerances respond to human capability. </a:t>
            </a:r>
          </a:p>
        </p:txBody>
      </p:sp>
      <p:pic>
        <p:nvPicPr>
          <p:cNvPr id="4" name="Content Placeholder 3"/>
          <p:cNvPicPr>
            <a:picLocks noGrp="1" noChangeAspect="1"/>
          </p:cNvPicPr>
          <p:nvPr>
            <p:ph idx="1"/>
          </p:nvPr>
        </p:nvPicPr>
        <p:blipFill>
          <a:blip r:embed="rId2"/>
          <a:srcRect l="-39125" r="-39125"/>
          <a:stretch>
            <a:fillRect/>
          </a:stretch>
        </p:blipFill>
        <p:spPr>
          <a:xfrm>
            <a:off x="-609599" y="1616682"/>
            <a:ext cx="5680762" cy="3124200"/>
          </a:xfrm>
        </p:spPr>
      </p:pic>
      <p:pic>
        <p:nvPicPr>
          <p:cNvPr id="5" name="Picture 4"/>
          <p:cNvPicPr>
            <a:picLocks noChangeAspect="1"/>
          </p:cNvPicPr>
          <p:nvPr/>
        </p:nvPicPr>
        <p:blipFill>
          <a:blip r:embed="rId3"/>
          <a:stretch>
            <a:fillRect/>
          </a:stretch>
        </p:blipFill>
        <p:spPr>
          <a:xfrm>
            <a:off x="4419600" y="1616682"/>
            <a:ext cx="4165600" cy="3124200"/>
          </a:xfrm>
          <a:prstGeom prst="rect">
            <a:avLst/>
          </a:prstGeom>
        </p:spPr>
      </p:pic>
    </p:spTree>
    <p:extLst>
      <p:ext uri="{BB962C8B-B14F-4D97-AF65-F5344CB8AC3E}">
        <p14:creationId xmlns:p14="http://schemas.microsoft.com/office/powerpoint/2010/main" val="27427180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Interior elevation drawing with </a:t>
            </a:r>
            <a:r>
              <a:rPr lang="en-US" sz="3200" dirty="0"/>
              <a:t>FF&amp;E keyed to show placement</a:t>
            </a:r>
          </a:p>
        </p:txBody>
      </p:sp>
      <p:pic>
        <p:nvPicPr>
          <p:cNvPr id="4" name="Content Placeholder 3"/>
          <p:cNvPicPr>
            <a:picLocks noGrp="1" noChangeAspect="1"/>
          </p:cNvPicPr>
          <p:nvPr>
            <p:ph idx="1"/>
          </p:nvPr>
        </p:nvPicPr>
        <p:blipFill>
          <a:blip r:embed="rId2"/>
          <a:srcRect l="-8792" r="-8792"/>
          <a:stretch>
            <a:fillRect/>
          </a:stretch>
        </p:blipFill>
        <p:spPr/>
      </p:pic>
    </p:spTree>
    <p:extLst>
      <p:ext uri="{BB962C8B-B14F-4D97-AF65-F5344CB8AC3E}">
        <p14:creationId xmlns:p14="http://schemas.microsoft.com/office/powerpoint/2010/main" val="1627866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Floor plan with FF&amp;E keyed to show placement</a:t>
            </a:r>
          </a:p>
        </p:txBody>
      </p:sp>
      <p:pic>
        <p:nvPicPr>
          <p:cNvPr id="4" name="Content Placeholder 3"/>
          <p:cNvPicPr>
            <a:picLocks noGrp="1" noChangeAspect="1"/>
          </p:cNvPicPr>
          <p:nvPr>
            <p:ph idx="1"/>
          </p:nvPr>
        </p:nvPicPr>
        <p:blipFill>
          <a:blip r:embed="rId2"/>
          <a:srcRect l="-14247" r="-14247"/>
          <a:stretch>
            <a:fillRect/>
          </a:stretch>
        </p:blipFill>
        <p:spPr/>
      </p:pic>
    </p:spTree>
    <p:extLst>
      <p:ext uri="{BB962C8B-B14F-4D97-AF65-F5344CB8AC3E}">
        <p14:creationId xmlns:p14="http://schemas.microsoft.com/office/powerpoint/2010/main" val="853419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Interior Environmental </a:t>
            </a:r>
            <a:r>
              <a:rPr lang="en-US" sz="3200" dirty="0"/>
              <a:t>Systems and </a:t>
            </a:r>
            <a:r>
              <a:rPr lang="en-US" sz="3200" dirty="0" smtClean="0"/>
              <a:t>Controls</a:t>
            </a:r>
            <a:endParaRPr lang="en-US" sz="3200" dirty="0"/>
          </a:p>
        </p:txBody>
      </p:sp>
      <p:sp>
        <p:nvSpPr>
          <p:cNvPr id="3" name="Content Placeholder 2"/>
          <p:cNvSpPr>
            <a:spLocks noGrp="1"/>
          </p:cNvSpPr>
          <p:nvPr>
            <p:ph idx="1"/>
          </p:nvPr>
        </p:nvSpPr>
        <p:spPr/>
        <p:txBody>
          <a:bodyPr>
            <a:normAutofit/>
          </a:bodyPr>
          <a:lstStyle/>
          <a:p>
            <a:r>
              <a:rPr lang="en-US" sz="2800" dirty="0" smtClean="0">
                <a:latin typeface="Arial"/>
                <a:cs typeface="Arial"/>
              </a:rPr>
              <a:t>acoustics &amp; noise control  </a:t>
            </a:r>
          </a:p>
          <a:p>
            <a:r>
              <a:rPr lang="en-US" sz="2800" dirty="0" smtClean="0">
                <a:latin typeface="Arial"/>
                <a:cs typeface="Arial"/>
              </a:rPr>
              <a:t>climate control: </a:t>
            </a:r>
            <a:endParaRPr lang="en-US" dirty="0" smtClean="0">
              <a:latin typeface="Arial"/>
              <a:cs typeface="Arial"/>
            </a:endParaRPr>
          </a:p>
          <a:p>
            <a:pPr marL="400050" lvl="1" indent="0">
              <a:buNone/>
            </a:pPr>
            <a:r>
              <a:rPr lang="en-US" dirty="0" smtClean="0">
                <a:latin typeface="Arial"/>
                <a:cs typeface="Arial"/>
              </a:rPr>
              <a:t>heating &amp; cooling, humidity control, ventilation  </a:t>
            </a:r>
          </a:p>
          <a:p>
            <a:pPr marL="0" indent="0">
              <a:buNone/>
            </a:pPr>
            <a:r>
              <a:rPr lang="en-US" sz="2800" dirty="0" smtClean="0">
                <a:latin typeface="Arial"/>
                <a:cs typeface="Arial"/>
              </a:rPr>
              <a:t>	plumbing: </a:t>
            </a:r>
          </a:p>
          <a:p>
            <a:pPr marL="0" indent="0">
              <a:buNone/>
            </a:pPr>
            <a:r>
              <a:rPr lang="en-US" sz="2800" dirty="0">
                <a:latin typeface="Arial"/>
                <a:cs typeface="Arial"/>
              </a:rPr>
              <a:t>	</a:t>
            </a:r>
            <a:r>
              <a:rPr lang="en-US" sz="2800" dirty="0" smtClean="0">
                <a:latin typeface="Arial"/>
                <a:cs typeface="Arial"/>
              </a:rPr>
              <a:t>fire </a:t>
            </a:r>
            <a:r>
              <a:rPr lang="en-US" sz="2800" dirty="0" err="1" smtClean="0">
                <a:latin typeface="Arial"/>
                <a:cs typeface="Arial"/>
              </a:rPr>
              <a:t>supression</a:t>
            </a:r>
            <a:r>
              <a:rPr lang="en-US" sz="2800" dirty="0" smtClean="0">
                <a:latin typeface="Arial"/>
                <a:cs typeface="Arial"/>
              </a:rPr>
              <a:t> (standpipes &amp; sprinklers) 	</a:t>
            </a:r>
          </a:p>
          <a:p>
            <a:pPr marL="0" indent="0">
              <a:buNone/>
            </a:pPr>
            <a:r>
              <a:rPr lang="en-US" sz="2800" dirty="0">
                <a:latin typeface="Arial"/>
                <a:cs typeface="Arial"/>
              </a:rPr>
              <a:t>	</a:t>
            </a:r>
            <a:r>
              <a:rPr lang="en-US" sz="2800" dirty="0" smtClean="0">
                <a:latin typeface="Arial"/>
                <a:cs typeface="Arial"/>
              </a:rPr>
              <a:t>rest room fixtures (toilets, urinals, sinks), 	drinking fountains   </a:t>
            </a:r>
          </a:p>
          <a:p>
            <a:pPr marL="0" indent="0">
              <a:buNone/>
            </a:pPr>
            <a:r>
              <a:rPr lang="en-US" sz="2800" dirty="0" smtClean="0">
                <a:latin typeface="Arial"/>
                <a:cs typeface="Arial"/>
              </a:rPr>
              <a:t>	electrical systems: lighting,  security systems, </a:t>
            </a:r>
            <a:endParaRPr lang="en-US" sz="2800" dirty="0">
              <a:latin typeface="Arial"/>
              <a:cs typeface="Arial"/>
            </a:endParaRPr>
          </a:p>
        </p:txBody>
      </p:sp>
    </p:spTree>
    <p:extLst>
      <p:ext uri="{BB962C8B-B14F-4D97-AF65-F5344CB8AC3E}">
        <p14:creationId xmlns:p14="http://schemas.microsoft.com/office/powerpoint/2010/main" val="4845847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Legal </a:t>
            </a:r>
            <a:r>
              <a:rPr lang="en-US" sz="3100" dirty="0" smtClean="0"/>
              <a:t>Regulations</a:t>
            </a:r>
            <a:br>
              <a:rPr lang="en-US" sz="3100" dirty="0" smtClean="0"/>
            </a:br>
            <a:r>
              <a:rPr lang="en-US" sz="3100" dirty="0" smtClean="0"/>
              <a:t>that impact interior design and architecture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Most </a:t>
            </a:r>
            <a:r>
              <a:rPr lang="en-US" dirty="0"/>
              <a:t>communities in the United States fall under </a:t>
            </a:r>
            <a:r>
              <a:rPr lang="en-US" dirty="0" smtClean="0"/>
              <a:t>the</a:t>
            </a:r>
          </a:p>
          <a:p>
            <a:r>
              <a:rPr lang="en-US" dirty="0" smtClean="0"/>
              <a:t>jurisdiction </a:t>
            </a:r>
            <a:r>
              <a:rPr lang="en-US" dirty="0"/>
              <a:t>of one or more sets of legal restrictions on </a:t>
            </a:r>
            <a:r>
              <a:rPr lang="en-US" dirty="0" smtClean="0"/>
              <a:t>the</a:t>
            </a:r>
          </a:p>
          <a:p>
            <a:r>
              <a:rPr lang="en-US" dirty="0" smtClean="0"/>
              <a:t>way </a:t>
            </a:r>
            <a:r>
              <a:rPr lang="en-US" dirty="0"/>
              <a:t>buildings can be built.  </a:t>
            </a:r>
            <a:endParaRPr lang="en-US" dirty="0" smtClean="0"/>
          </a:p>
          <a:p>
            <a:r>
              <a:rPr lang="en-US" dirty="0" smtClean="0"/>
              <a:t>These restrictions are described in:</a:t>
            </a:r>
            <a:r>
              <a:rPr lang="en-US" dirty="0"/>
              <a:t/>
            </a:r>
            <a:br>
              <a:rPr lang="en-US" dirty="0"/>
            </a:br>
            <a:endParaRPr lang="en-US" dirty="0"/>
          </a:p>
          <a:p>
            <a:pPr>
              <a:buFont typeface="Arial"/>
              <a:buChar char="•"/>
            </a:pPr>
            <a:r>
              <a:rPr lang="en-US" dirty="0" smtClean="0"/>
              <a:t>building codes: city, state</a:t>
            </a:r>
          </a:p>
          <a:p>
            <a:pPr>
              <a:buFont typeface="Arial"/>
              <a:buChar char="•"/>
            </a:pPr>
            <a:r>
              <a:rPr lang="en-US" dirty="0" smtClean="0"/>
              <a:t>Americans with Disabilities Act (ADA) accessibility code: </a:t>
            </a:r>
          </a:p>
          <a:p>
            <a:pPr lvl="1">
              <a:buFont typeface="Arial"/>
              <a:buChar char="•"/>
            </a:pPr>
            <a:r>
              <a:rPr lang="en-US" dirty="0" smtClean="0"/>
              <a:t>a federal law</a:t>
            </a:r>
          </a:p>
          <a:p>
            <a:pPr>
              <a:buFont typeface="Arial"/>
              <a:buChar char="•"/>
            </a:pPr>
            <a:r>
              <a:rPr lang="en-US" dirty="0" smtClean="0"/>
              <a:t>zoning restrictions: usually local/city</a:t>
            </a:r>
          </a:p>
          <a:p>
            <a:pPr>
              <a:buFont typeface="Arial"/>
              <a:buChar char="•"/>
            </a:pPr>
            <a:r>
              <a:rPr lang="en-US" dirty="0" smtClean="0"/>
              <a:t>energy codes</a:t>
            </a:r>
          </a:p>
          <a:p>
            <a:pPr>
              <a:buFont typeface="Arial"/>
              <a:buChar char="•"/>
            </a:pPr>
            <a:r>
              <a:rPr lang="en-US" dirty="0" smtClean="0"/>
              <a:t>plumbing codes</a:t>
            </a:r>
          </a:p>
          <a:p>
            <a:pPr>
              <a:buFont typeface="Arial"/>
              <a:buChar char="•"/>
            </a:pPr>
            <a:r>
              <a:rPr lang="en-US" dirty="0" smtClean="0"/>
              <a:t>electrical codes</a:t>
            </a:r>
          </a:p>
          <a:p>
            <a:endParaRPr lang="en-US" dirty="0"/>
          </a:p>
        </p:txBody>
      </p:sp>
    </p:spTree>
    <p:extLst>
      <p:ext uri="{BB962C8B-B14F-4D97-AF65-F5344CB8AC3E}">
        <p14:creationId xmlns:p14="http://schemas.microsoft.com/office/powerpoint/2010/main" val="1813587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Tectonics</a:t>
            </a:r>
            <a:br>
              <a:rPr lang="en-US" dirty="0" smtClean="0"/>
            </a:br>
            <a:r>
              <a:rPr lang="en-US" sz="2000" dirty="0" smtClean="0"/>
              <a:t>the art and science of construction or building</a:t>
            </a:r>
            <a:endParaRPr lang="en-US" sz="2000" dirty="0"/>
          </a:p>
        </p:txBody>
      </p:sp>
      <p:sp>
        <p:nvSpPr>
          <p:cNvPr id="5" name="Content Placeholder 4"/>
          <p:cNvSpPr>
            <a:spLocks noGrp="1"/>
          </p:cNvSpPr>
          <p:nvPr>
            <p:ph idx="1"/>
          </p:nvPr>
        </p:nvSpPr>
        <p:spPr/>
        <p:txBody>
          <a:bodyPr/>
          <a:lstStyle/>
          <a:p>
            <a:r>
              <a:rPr lang="en-US" dirty="0" smtClean="0">
                <a:hlinkClick r:id="rId2"/>
              </a:rPr>
              <a:t>A 'Prezi</a:t>
            </a:r>
            <a:r>
              <a:rPr lang="en-US" smtClean="0">
                <a:hlinkClick r:id="rId2"/>
              </a:rPr>
              <a:t>' presentation on Architectural Tectonics</a:t>
            </a:r>
            <a:endParaRPr lang="en-US" dirty="0"/>
          </a:p>
        </p:txBody>
      </p:sp>
    </p:spTree>
    <p:extLst>
      <p:ext uri="{BB962C8B-B14F-4D97-AF65-F5344CB8AC3E}">
        <p14:creationId xmlns:p14="http://schemas.microsoft.com/office/powerpoint/2010/main" val="26633703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 Interiors and Society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	“Architecture is a physical embodiment of who we are individually and who we are as a culture.”  </a:t>
            </a:r>
          </a:p>
          <a:p>
            <a:r>
              <a:rPr lang="en-US" sz="1400" dirty="0"/>
              <a:t>	</a:t>
            </a:r>
            <a:r>
              <a:rPr lang="en-US" sz="1400" dirty="0" smtClean="0"/>
              <a:t>	Professor Larry Speck, University of Texas</a:t>
            </a:r>
          </a:p>
          <a:p>
            <a:endParaRPr lang="en-US" dirty="0"/>
          </a:p>
          <a:p>
            <a:r>
              <a:rPr lang="en-US" dirty="0" smtClean="0"/>
              <a:t>	“The </a:t>
            </a:r>
            <a:r>
              <a:rPr lang="en-US" dirty="0"/>
              <a:t>built environment has, 'a permanent and profound impact on (our) personal health, productivity and happiness, and on community </a:t>
            </a:r>
            <a:r>
              <a:rPr lang="en-US" dirty="0" smtClean="0"/>
              <a:t>life. The </a:t>
            </a:r>
            <a:r>
              <a:rPr lang="en-US" dirty="0"/>
              <a:t>basis of this knowledge is found in understanding the relationship between a society and the forms it creates. </a:t>
            </a:r>
            <a:r>
              <a:rPr lang="en-US" dirty="0" smtClean="0"/>
              <a:t>”</a:t>
            </a:r>
          </a:p>
          <a:p>
            <a:r>
              <a:rPr lang="en-US" dirty="0"/>
              <a:t>	</a:t>
            </a:r>
            <a:r>
              <a:rPr lang="en-US" dirty="0" smtClean="0"/>
              <a:t>	</a:t>
            </a:r>
            <a:r>
              <a:rPr lang="en-US" sz="1400" dirty="0" smtClean="0"/>
              <a:t>Professor Anne </a:t>
            </a:r>
            <a:r>
              <a:rPr lang="en-US" sz="1400" dirty="0" err="1" smtClean="0"/>
              <a:t>Kurtin</a:t>
            </a:r>
            <a:r>
              <a:rPr lang="en-US" sz="1400" dirty="0" smtClean="0"/>
              <a:t>, University of Arizona</a:t>
            </a:r>
            <a:endParaRPr lang="en-US" sz="1400" dirty="0"/>
          </a:p>
        </p:txBody>
      </p:sp>
    </p:spTree>
    <p:extLst>
      <p:ext uri="{BB962C8B-B14F-4D97-AF65-F5344CB8AC3E}">
        <p14:creationId xmlns:p14="http://schemas.microsoft.com/office/powerpoint/2010/main" val="38455445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Interiors and Society</a:t>
            </a:r>
          </a:p>
        </p:txBody>
      </p:sp>
      <p:sp>
        <p:nvSpPr>
          <p:cNvPr id="3" name="Content Placeholder 2"/>
          <p:cNvSpPr>
            <a:spLocks noGrp="1"/>
          </p:cNvSpPr>
          <p:nvPr>
            <p:ph idx="1"/>
          </p:nvPr>
        </p:nvSpPr>
        <p:spPr/>
        <p:txBody>
          <a:bodyPr>
            <a:normAutofit fontScale="85000" lnSpcReduction="10000"/>
          </a:bodyPr>
          <a:lstStyle/>
          <a:p>
            <a:r>
              <a:rPr lang="en-US" dirty="0" smtClean="0"/>
              <a:t>	</a:t>
            </a:r>
            <a:r>
              <a:rPr lang="en-US" dirty="0"/>
              <a:t>Architecture is the visual shape ("Gestalt") of society. </a:t>
            </a:r>
            <a:endParaRPr lang="en-US" dirty="0" smtClean="0"/>
          </a:p>
          <a:p>
            <a:endParaRPr lang="en-US" dirty="0" smtClean="0"/>
          </a:p>
          <a:p>
            <a:r>
              <a:rPr lang="en-US" dirty="0" smtClean="0"/>
              <a:t>	“Architecture </a:t>
            </a:r>
            <a:r>
              <a:rPr lang="en-US" dirty="0"/>
              <a:t>is an open history book. If you can read the language of the "built environment," any street or house will have a story to tell of economics, taste, settlement, and social relationships--for every human establishment upon the landscape represents long and significant patterns of thought concerning society and architecture</a:t>
            </a:r>
            <a:r>
              <a:rPr lang="en-US" dirty="0" smtClean="0"/>
              <a:t>.”</a:t>
            </a:r>
          </a:p>
          <a:p>
            <a:r>
              <a:rPr lang="en-US" dirty="0"/>
              <a:t>	</a:t>
            </a:r>
            <a:r>
              <a:rPr lang="en-US" sz="1400" dirty="0"/>
              <a:t>Drexel University Architecture and Society home </a:t>
            </a:r>
            <a:r>
              <a:rPr lang="en-US" sz="1400" dirty="0" smtClean="0"/>
              <a:t>page, Professor Mark L. </a:t>
            </a:r>
            <a:r>
              <a:rPr lang="en-US" sz="1400" dirty="0" err="1" smtClean="0"/>
              <a:t>Brack</a:t>
            </a:r>
            <a:r>
              <a:rPr lang="en-US" sz="1400" dirty="0" smtClean="0"/>
              <a:t>.</a:t>
            </a:r>
            <a:endParaRPr lang="en-US" sz="1400" dirty="0"/>
          </a:p>
        </p:txBody>
      </p:sp>
    </p:spTree>
    <p:extLst>
      <p:ext uri="{BB962C8B-B14F-4D97-AF65-F5344CB8AC3E}">
        <p14:creationId xmlns:p14="http://schemas.microsoft.com/office/powerpoint/2010/main" val="34464936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Interiors and Society</a:t>
            </a:r>
          </a:p>
        </p:txBody>
      </p:sp>
      <p:sp>
        <p:nvSpPr>
          <p:cNvPr id="3" name="Content Placeholder 2"/>
          <p:cNvSpPr>
            <a:spLocks noGrp="1"/>
          </p:cNvSpPr>
          <p:nvPr>
            <p:ph idx="1"/>
          </p:nvPr>
        </p:nvSpPr>
        <p:spPr/>
        <p:txBody>
          <a:bodyPr>
            <a:normAutofit fontScale="92500" lnSpcReduction="10000"/>
          </a:bodyPr>
          <a:lstStyle/>
          <a:p>
            <a:r>
              <a:rPr lang="en-US" dirty="0" smtClean="0"/>
              <a:t>	“Architecture</a:t>
            </a:r>
            <a:r>
              <a:rPr lang="en-US" dirty="0"/>
              <a:t>, as a product of developed societies has left an enduring imprint as the most visible manifestation of cultural achievement. </a:t>
            </a:r>
            <a:endParaRPr lang="en-US" dirty="0" smtClean="0"/>
          </a:p>
          <a:p>
            <a:r>
              <a:rPr lang="en-US" dirty="0"/>
              <a:t>	</a:t>
            </a:r>
            <a:r>
              <a:rPr lang="en-US" dirty="0" smtClean="0"/>
              <a:t>In </a:t>
            </a:r>
            <a:r>
              <a:rPr lang="en-US" dirty="0"/>
              <a:t>its reflection of a society’s aspirations, values and technological and artistic creations, architecture represents a collective continuum binding together different peoples and cultures from ancient times until the present and from one corner of the world to another</a:t>
            </a:r>
            <a:r>
              <a:rPr lang="en-US" dirty="0" smtClean="0"/>
              <a:t>.”</a:t>
            </a:r>
          </a:p>
          <a:p>
            <a:r>
              <a:rPr lang="en-US" dirty="0" smtClean="0"/>
              <a:t>	</a:t>
            </a:r>
            <a:r>
              <a:rPr lang="en-US" sz="1400" dirty="0" smtClean="0"/>
              <a:t>Miami Dade College, School of Architecture and Interior Design web page</a:t>
            </a:r>
            <a:r>
              <a:rPr lang="en-US" dirty="0"/>
              <a:t>  </a:t>
            </a:r>
          </a:p>
        </p:txBody>
      </p:sp>
    </p:spTree>
    <p:extLst>
      <p:ext uri="{BB962C8B-B14F-4D97-AF65-F5344CB8AC3E}">
        <p14:creationId xmlns:p14="http://schemas.microsoft.com/office/powerpoint/2010/main" val="2466564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Architecture, Interiors and Society</a:t>
            </a:r>
          </a:p>
        </p:txBody>
      </p:sp>
      <p:sp>
        <p:nvSpPr>
          <p:cNvPr id="3" name="Content Placeholder 2"/>
          <p:cNvSpPr>
            <a:spLocks noGrp="1"/>
          </p:cNvSpPr>
          <p:nvPr>
            <p:ph idx="1"/>
          </p:nvPr>
        </p:nvSpPr>
        <p:spPr/>
        <p:txBody>
          <a:bodyPr/>
          <a:lstStyle/>
          <a:p>
            <a:r>
              <a:rPr lang="en-US" dirty="0" smtClean="0">
                <a:hlinkClick r:id="rId2"/>
              </a:rPr>
              <a:t>Richard Rogers: Society and Architecture</a:t>
            </a:r>
            <a:r>
              <a:rPr lang="en-US" dirty="0" smtClean="0"/>
              <a:t> </a:t>
            </a:r>
            <a:r>
              <a:rPr lang="en-US" sz="1400" dirty="0" smtClean="0"/>
              <a:t>(a 4 minute video)</a:t>
            </a:r>
            <a:endParaRPr lang="en-US" sz="1400" dirty="0"/>
          </a:p>
        </p:txBody>
      </p:sp>
    </p:spTree>
    <p:extLst>
      <p:ext uri="{BB962C8B-B14F-4D97-AF65-F5344CB8AC3E}">
        <p14:creationId xmlns:p14="http://schemas.microsoft.com/office/powerpoint/2010/main" val="3309149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Universal Design</a:t>
            </a:r>
            <a:br>
              <a:rPr lang="en-US" dirty="0" smtClean="0"/>
            </a:br>
            <a:r>
              <a:rPr lang="en-US" sz="1800" dirty="0"/>
              <a:t>The Center for Universal Design, at North Carolina State </a:t>
            </a:r>
            <a:r>
              <a:rPr lang="en-US" sz="1800" dirty="0" smtClean="0"/>
              <a:t>University</a:t>
            </a:r>
            <a:br>
              <a:rPr lang="en-US" sz="1800" dirty="0" smtClean="0"/>
            </a:br>
            <a:endParaRPr lang="en-US" sz="1800" dirty="0"/>
          </a:p>
        </p:txBody>
      </p:sp>
      <p:sp>
        <p:nvSpPr>
          <p:cNvPr id="3" name="Content Placeholder 2"/>
          <p:cNvSpPr>
            <a:spLocks noGrp="1"/>
          </p:cNvSpPr>
          <p:nvPr>
            <p:ph idx="1"/>
          </p:nvPr>
        </p:nvSpPr>
        <p:spPr/>
        <p:txBody>
          <a:bodyPr/>
          <a:lstStyle/>
          <a:p>
            <a:pPr marL="0" indent="0">
              <a:buNone/>
            </a:pPr>
            <a:r>
              <a:rPr lang="en-US" dirty="0" smtClean="0"/>
              <a:t>	</a:t>
            </a:r>
          </a:p>
          <a:p>
            <a:r>
              <a:rPr lang="en-US" dirty="0"/>
              <a:t>	</a:t>
            </a:r>
            <a:r>
              <a:rPr lang="en-US" dirty="0" smtClean="0"/>
              <a:t>Universal </a:t>
            </a:r>
            <a:r>
              <a:rPr lang="en-US" dirty="0"/>
              <a:t>design is the design of products and environments to be usable by all people, to the greatest extent possible, without the need for adaptation or specialized design. –Ron </a:t>
            </a:r>
            <a:r>
              <a:rPr lang="en-US" dirty="0" smtClean="0"/>
              <a:t>Mace, </a:t>
            </a:r>
            <a:r>
              <a:rPr lang="en-US" sz="1400" dirty="0" smtClean="0"/>
              <a:t>Founder of The Center for Universal Design </a:t>
            </a:r>
          </a:p>
          <a:p>
            <a:pPr marL="0" indent="0">
              <a:buNone/>
            </a:pPr>
            <a:r>
              <a:rPr lang="en-US" dirty="0" smtClean="0"/>
              <a:t>	</a:t>
            </a:r>
            <a:endParaRPr lang="en-US" dirty="0"/>
          </a:p>
        </p:txBody>
      </p:sp>
    </p:spTree>
    <p:extLst>
      <p:ext uri="{BB962C8B-B14F-4D97-AF65-F5344CB8AC3E}">
        <p14:creationId xmlns:p14="http://schemas.microsoft.com/office/powerpoint/2010/main" val="252476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Hand made </a:t>
            </a:r>
            <a:br>
              <a:rPr lang="en-US" sz="2800" dirty="0"/>
            </a:br>
            <a:r>
              <a:rPr lang="en-US" sz="2800" dirty="0"/>
              <a:t>one at a time, human touch, dimensional tolerances respond to human capability. </a:t>
            </a:r>
          </a:p>
        </p:txBody>
      </p:sp>
      <p:pic>
        <p:nvPicPr>
          <p:cNvPr id="4" name="Content Placeholder 3"/>
          <p:cNvPicPr>
            <a:picLocks noGrp="1" noChangeAspect="1"/>
          </p:cNvPicPr>
          <p:nvPr>
            <p:ph idx="1"/>
          </p:nvPr>
        </p:nvPicPr>
        <p:blipFill>
          <a:blip r:embed="rId2"/>
          <a:srcRect t="-26995" b="-26995"/>
          <a:stretch>
            <a:fillRect/>
          </a:stretch>
        </p:blipFill>
        <p:spPr/>
      </p:pic>
    </p:spTree>
    <p:extLst>
      <p:ext uri="{BB962C8B-B14F-4D97-AF65-F5344CB8AC3E}">
        <p14:creationId xmlns:p14="http://schemas.microsoft.com/office/powerpoint/2010/main" val="2502543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7612" r="-17612"/>
          <a:stretch>
            <a:fillRect/>
          </a:stretch>
        </p:blipFill>
        <p:spPr>
          <a:xfrm>
            <a:off x="-1009074" y="274638"/>
            <a:ext cx="11025894" cy="6063817"/>
          </a:xfrm>
        </p:spPr>
      </p:pic>
    </p:spTree>
    <p:extLst>
      <p:ext uri="{BB962C8B-B14F-4D97-AF65-F5344CB8AC3E}">
        <p14:creationId xmlns:p14="http://schemas.microsoft.com/office/powerpoint/2010/main" val="2025382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3173" b="-3173"/>
          <a:stretch>
            <a:fillRect/>
          </a:stretch>
        </p:blipFill>
        <p:spPr/>
      </p:pic>
    </p:spTree>
    <p:extLst>
      <p:ext uri="{BB962C8B-B14F-4D97-AF65-F5344CB8AC3E}">
        <p14:creationId xmlns:p14="http://schemas.microsoft.com/office/powerpoint/2010/main" val="3481092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984" r="2984"/>
          <a:stretch>
            <a:fillRect/>
          </a:stretch>
        </p:blipFill>
        <p:spPr/>
      </p:pic>
    </p:spTree>
    <p:extLst>
      <p:ext uri="{BB962C8B-B14F-4D97-AF65-F5344CB8AC3E}">
        <p14:creationId xmlns:p14="http://schemas.microsoft.com/office/powerpoint/2010/main" val="3225322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2984" r="2984"/>
          <a:stretch>
            <a:fillRect/>
          </a:stretch>
        </p:blipFill>
        <p:spPr/>
      </p:pic>
    </p:spTree>
    <p:extLst>
      <p:ext uri="{BB962C8B-B14F-4D97-AF65-F5344CB8AC3E}">
        <p14:creationId xmlns:p14="http://schemas.microsoft.com/office/powerpoint/2010/main" val="1172451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Universal </a:t>
            </a:r>
            <a:r>
              <a:rPr lang="en-US" dirty="0" smtClean="0"/>
              <a:t>Design</a:t>
            </a:r>
            <a:endParaRPr lang="en-US" dirty="0"/>
          </a:p>
        </p:txBody>
      </p:sp>
      <p:sp>
        <p:nvSpPr>
          <p:cNvPr id="3" name="Content Placeholder 2"/>
          <p:cNvSpPr>
            <a:spLocks noGrp="1"/>
          </p:cNvSpPr>
          <p:nvPr>
            <p:ph idx="1"/>
          </p:nvPr>
        </p:nvSpPr>
        <p:spPr/>
        <p:txBody>
          <a:bodyPr>
            <a:normAutofit lnSpcReduction="10000"/>
          </a:bodyPr>
          <a:lstStyle/>
          <a:p>
            <a:r>
              <a:rPr lang="en-US" dirty="0" smtClean="0"/>
              <a:t>	The </a:t>
            </a:r>
            <a:r>
              <a:rPr lang="en-US" dirty="0"/>
              <a:t>intent of universal design is to simplify life for everyone by making products, communications, and the built environment more usable by as many people as possible at little or no extra cost. </a:t>
            </a:r>
            <a:endParaRPr lang="en-US" dirty="0" smtClean="0"/>
          </a:p>
          <a:p>
            <a:endParaRPr lang="en-US" dirty="0"/>
          </a:p>
          <a:p>
            <a:r>
              <a:rPr lang="en-US" dirty="0" smtClean="0"/>
              <a:t>	Universal </a:t>
            </a:r>
            <a:r>
              <a:rPr lang="en-US" dirty="0"/>
              <a:t>design benefits people of all ages and abilities.</a:t>
            </a:r>
          </a:p>
          <a:p>
            <a:pPr marL="0" indent="0">
              <a:buNone/>
            </a:pPr>
            <a:r>
              <a:rPr lang="en-US" dirty="0" smtClean="0"/>
              <a:t>	</a:t>
            </a:r>
            <a:endParaRPr lang="en-US" dirty="0"/>
          </a:p>
        </p:txBody>
      </p:sp>
    </p:spTree>
    <p:extLst>
      <p:ext uri="{BB962C8B-B14F-4D97-AF65-F5344CB8AC3E}">
        <p14:creationId xmlns:p14="http://schemas.microsoft.com/office/powerpoint/2010/main" val="8488525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Universal Design</a:t>
            </a:r>
            <a:br>
              <a:rPr lang="en-US" sz="2800" dirty="0"/>
            </a:br>
            <a:r>
              <a:rPr lang="en-US" sz="2000" dirty="0" smtClean="0">
                <a:hlinkClick r:id="rId2"/>
              </a:rPr>
              <a:t>Center For Universal Design:  NC State University</a:t>
            </a:r>
            <a:endParaRPr lang="en-US" sz="2000" dirty="0"/>
          </a:p>
        </p:txBody>
      </p:sp>
      <p:sp>
        <p:nvSpPr>
          <p:cNvPr id="3" name="Content Placeholder 2"/>
          <p:cNvSpPr>
            <a:spLocks noGrp="1"/>
          </p:cNvSpPr>
          <p:nvPr>
            <p:ph idx="1"/>
          </p:nvPr>
        </p:nvSpPr>
        <p:spPr/>
        <p:txBody>
          <a:bodyPr>
            <a:normAutofit lnSpcReduction="10000"/>
          </a:bodyPr>
          <a:lstStyle/>
          <a:p>
            <a:pPr marL="0" indent="0">
              <a:buNone/>
            </a:pPr>
            <a:r>
              <a:rPr lang="en-US" sz="3600" u="sng" dirty="0"/>
              <a:t>Principles of </a:t>
            </a:r>
            <a:r>
              <a:rPr lang="en-US" sz="3600" u="sng" dirty="0" smtClean="0"/>
              <a:t>Universal Design</a:t>
            </a:r>
            <a:endParaRPr lang="en-US" sz="3600" u="sng" dirty="0"/>
          </a:p>
          <a:p>
            <a:pPr>
              <a:buFont typeface="Arial"/>
              <a:buChar char="•"/>
            </a:pPr>
            <a:r>
              <a:rPr lang="en-US" dirty="0" smtClean="0"/>
              <a:t>Equitable </a:t>
            </a:r>
            <a:r>
              <a:rPr lang="en-US" dirty="0"/>
              <a:t>use</a:t>
            </a:r>
          </a:p>
          <a:p>
            <a:pPr>
              <a:buFont typeface="Arial"/>
              <a:buChar char="•"/>
            </a:pPr>
            <a:r>
              <a:rPr lang="en-US" dirty="0" smtClean="0"/>
              <a:t>Flexibility </a:t>
            </a:r>
            <a:r>
              <a:rPr lang="en-US" dirty="0"/>
              <a:t>in use</a:t>
            </a:r>
          </a:p>
          <a:p>
            <a:pPr>
              <a:buFont typeface="Arial"/>
              <a:buChar char="•"/>
            </a:pPr>
            <a:r>
              <a:rPr lang="en-US" dirty="0" smtClean="0"/>
              <a:t>Simple </a:t>
            </a:r>
            <a:r>
              <a:rPr lang="en-US" dirty="0"/>
              <a:t>and intuitive use</a:t>
            </a:r>
          </a:p>
          <a:p>
            <a:pPr>
              <a:buFont typeface="Arial"/>
              <a:buChar char="•"/>
            </a:pPr>
            <a:r>
              <a:rPr lang="en-US" dirty="0" smtClean="0"/>
              <a:t>Perceptible </a:t>
            </a:r>
            <a:r>
              <a:rPr lang="en-US" dirty="0"/>
              <a:t>Information</a:t>
            </a:r>
          </a:p>
          <a:p>
            <a:pPr>
              <a:buFont typeface="Arial"/>
              <a:buChar char="•"/>
            </a:pPr>
            <a:r>
              <a:rPr lang="en-US" dirty="0" smtClean="0"/>
              <a:t>Tolerance </a:t>
            </a:r>
            <a:r>
              <a:rPr lang="en-US" dirty="0"/>
              <a:t>for Error</a:t>
            </a:r>
          </a:p>
          <a:p>
            <a:pPr>
              <a:buFont typeface="Arial"/>
              <a:buChar char="•"/>
            </a:pPr>
            <a:r>
              <a:rPr lang="en-US" dirty="0" smtClean="0"/>
              <a:t>Low </a:t>
            </a:r>
            <a:r>
              <a:rPr lang="en-US" dirty="0"/>
              <a:t>Physical </a:t>
            </a:r>
            <a:r>
              <a:rPr lang="en-US" dirty="0" smtClean="0"/>
              <a:t>Effort</a:t>
            </a:r>
          </a:p>
          <a:p>
            <a:pPr>
              <a:buFont typeface="Arial"/>
              <a:buChar char="•"/>
            </a:pPr>
            <a:r>
              <a:rPr lang="en-US" dirty="0" smtClean="0"/>
              <a:t>Size and Space for Approach and Use</a:t>
            </a:r>
            <a:endParaRPr lang="en-US" dirty="0" smtClean="0"/>
          </a:p>
          <a:p>
            <a:pPr>
              <a:buFont typeface="Arial"/>
              <a:buChar char="•"/>
            </a:pPr>
            <a:endParaRPr lang="en-US" dirty="0"/>
          </a:p>
        </p:txBody>
      </p:sp>
    </p:spTree>
    <p:extLst>
      <p:ext uri="{BB962C8B-B14F-4D97-AF65-F5344CB8AC3E}">
        <p14:creationId xmlns:p14="http://schemas.microsoft.com/office/powerpoint/2010/main" val="4147030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Hand made </a:t>
            </a:r>
            <a:br>
              <a:rPr lang="en-US" sz="2800" dirty="0"/>
            </a:br>
            <a:r>
              <a:rPr lang="en-US" sz="2800" dirty="0"/>
              <a:t>one at a time, human touch, dimensional tolerances respond to human capability. </a:t>
            </a:r>
          </a:p>
        </p:txBody>
      </p:sp>
      <p:pic>
        <p:nvPicPr>
          <p:cNvPr id="4" name="Content Placeholder 3"/>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val="403403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TotalTime>
  <Words>1193</Words>
  <Application>Microsoft Macintosh PowerPoint</Application>
  <PresentationFormat>On-screen Show (4:3)</PresentationFormat>
  <Paragraphs>229</Paragraphs>
  <Slides>85</Slides>
  <Notes>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ART 1600 – The Aesthetics of Architecture, Interiors, and Design Matthew Ziff, Associate Professor Fall  2015</vt:lpstr>
      <vt:lpstr>How does architecture (and the designers who bring it into existence) do the things we want it to do?</vt:lpstr>
      <vt:lpstr>PowerPoint Presentation</vt:lpstr>
      <vt:lpstr>Construction Methods &amp; Techniques</vt:lpstr>
      <vt:lpstr>How a building is constructed</vt:lpstr>
      <vt:lpstr>Hand made  one at a time, human touch, dimensional tolerances respond to human capability. </vt:lpstr>
      <vt:lpstr>Hand made  one at a time, human touch, dimensional tolerances respond to human capability. </vt:lpstr>
      <vt:lpstr>Hand made  one at a time, human touch, dimensional tolerances respond to human capability. </vt:lpstr>
      <vt:lpstr>Hand made  one at a time, human touch, dimensional tolerances respond to human capability. </vt:lpstr>
      <vt:lpstr>Hand made wood drawers with dovetail joint</vt:lpstr>
      <vt:lpstr>Hand made  one at a time, human touch, dimensional tolerances respond to human capability. </vt:lpstr>
      <vt:lpstr>Heavy timber framing (a structural wood frame made of large/heavy timbers)</vt:lpstr>
      <vt:lpstr>Heavy timber framing</vt:lpstr>
      <vt:lpstr>Concrete ‘tilt slab’ construction</vt:lpstr>
      <vt:lpstr>Cast on site concrete wall being lifted into place concrete ‘tilt slab’ construction</vt:lpstr>
      <vt:lpstr>Cast on site concrete wall being lifted into place concrete ‘tilt slab’ construction</vt:lpstr>
      <vt:lpstr>Steel structural framework  beams columns and roof rafters with pre-cast concrete floor panels</vt:lpstr>
      <vt:lpstr>PowerPoint Presentation</vt:lpstr>
      <vt:lpstr>Exposed to intense heat wood chars on the outer layers while steel collapses</vt:lpstr>
      <vt:lpstr>A section of a glue laminated beam after burning for a specific period of time. </vt:lpstr>
      <vt:lpstr>Mighty Ducks Ice Arena, Anaheim, CA arches made of glue laminated beams</vt:lpstr>
      <vt:lpstr>Glue laminated beams small pieces of wood glued together to make a large piece</vt:lpstr>
      <vt:lpstr>Glue laminated beams</vt:lpstr>
      <vt:lpstr>Glue laminated beams</vt:lpstr>
      <vt:lpstr>simple table top of wood with threaded rod fitted into threaded opening</vt:lpstr>
      <vt:lpstr>two different ways to bend metal tubing ask Igor, or use a machine!</vt:lpstr>
      <vt:lpstr>Construction Methods &amp; Techniques</vt:lpstr>
      <vt:lpstr>Building Systems </vt:lpstr>
      <vt:lpstr>Building systems</vt:lpstr>
      <vt:lpstr>Elevators are complicated machines</vt:lpstr>
      <vt:lpstr>Elevators</vt:lpstr>
      <vt:lpstr>Hydraulic Elevator</vt:lpstr>
      <vt:lpstr>Hydraulic Elevators</vt:lpstr>
      <vt:lpstr>Geared Traction Elevator</vt:lpstr>
      <vt:lpstr>Geared Traction Elevator</vt:lpstr>
      <vt:lpstr>Ceilings in commercial interiors may be complex hvac, lighting, security systems, fire detection systems, sprinkler systems</vt:lpstr>
      <vt:lpstr>Exposed systems components can be visually interesting and allows for the maximum height in the space </vt:lpstr>
      <vt:lpstr>HVAC for a lab </vt:lpstr>
      <vt:lpstr>PowerPoint Presentation</vt:lpstr>
      <vt:lpstr>Design Process</vt:lpstr>
      <vt:lpstr>Design Process</vt:lpstr>
      <vt:lpstr>components within a design process</vt:lpstr>
      <vt:lpstr>Sketching and Diagramming  are usually parts of a design process</vt:lpstr>
      <vt:lpstr>Studying views from the interior in a floor plan diagram </vt:lpstr>
      <vt:lpstr>Physical models are used to study design ideas</vt:lpstr>
      <vt:lpstr>study models may be quite simple</vt:lpstr>
      <vt:lpstr>study models may be complex</vt:lpstr>
      <vt:lpstr>study models may be quite abstract in character this one is mostly about mass and shape</vt:lpstr>
      <vt:lpstr>study models may be quite realistic/representational  of shape, or detail, or color, or material</vt:lpstr>
      <vt:lpstr>study models may lead a designer to discover new forms and/or new ways of designing</vt:lpstr>
      <vt:lpstr>Human Behavior: Analysis and Influence </vt:lpstr>
      <vt:lpstr>Human behavior  is an important topic for psychologists, sociologists, anthropologists, historians, physicians and architects and interior designers</vt:lpstr>
      <vt:lpstr>Studying human behavior</vt:lpstr>
      <vt:lpstr>Architecture and Interiors play a role in influencing human behavior</vt:lpstr>
      <vt:lpstr>Interior design can literally control how and where you move through spaces, and what perspective you can have on that spatial environment</vt:lpstr>
      <vt:lpstr>Studying human behavior</vt:lpstr>
      <vt:lpstr>Space and Form </vt:lpstr>
      <vt:lpstr>House project  designed by NDM Architects</vt:lpstr>
      <vt:lpstr>House in Hiroshima, Japan designed by Suppose Design Office</vt:lpstr>
      <vt:lpstr>Color</vt:lpstr>
      <vt:lpstr> Color has been, and continues to be, a topic of much study, much of it, in my opinion, of dubious validity. </vt:lpstr>
      <vt:lpstr>Does this mean that color is not important?   Of course NOT!</vt:lpstr>
      <vt:lpstr>PowerPoint Presentation</vt:lpstr>
      <vt:lpstr>Blackened Yellow! One of my personal favorite color scenarios</vt:lpstr>
      <vt:lpstr>Hue:  yellow tints &amp; shades</vt:lpstr>
      <vt:lpstr>PowerPoint Presentation</vt:lpstr>
      <vt:lpstr>Burnt Orange gradient</vt:lpstr>
      <vt:lpstr>Furniture, Fixtures and Equipment:  FF&amp;E</vt:lpstr>
      <vt:lpstr>Floor plan with FF&amp;E keyed to show placement</vt:lpstr>
      <vt:lpstr>Interior elevation drawing with FF&amp;E keyed to show placement</vt:lpstr>
      <vt:lpstr>Floor plan with FF&amp;E keyed to show placement</vt:lpstr>
      <vt:lpstr>Interior Environmental Systems and Controls</vt:lpstr>
      <vt:lpstr>Legal Regulations that impact interior design and architecture</vt:lpstr>
      <vt:lpstr>Tectonics the art and science of construction or building</vt:lpstr>
      <vt:lpstr>Architecture, Interiors and Society</vt:lpstr>
      <vt:lpstr>Architecture, Interiors and Society</vt:lpstr>
      <vt:lpstr>Architecture, Interiors and Society</vt:lpstr>
      <vt:lpstr>Architecture, Interiors and Society</vt:lpstr>
      <vt:lpstr>Universal Design The Center for Universal Design, at North Carolina State University </vt:lpstr>
      <vt:lpstr>PowerPoint Presentation</vt:lpstr>
      <vt:lpstr>PowerPoint Presentation</vt:lpstr>
      <vt:lpstr>PowerPoint Presentation</vt:lpstr>
      <vt:lpstr>PowerPoint Presentation</vt:lpstr>
      <vt:lpstr>Universal Design</vt:lpstr>
      <vt:lpstr>Universal Design Center For Universal Design:  NC State University</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1600 – The Aesthetics of Architecture, Interiors, and Design Matthew Ziff, Associate Professor Fall  2015</dc:title>
  <dc:creator>Ohio User</dc:creator>
  <cp:lastModifiedBy>Ohio User</cp:lastModifiedBy>
  <cp:revision>21</cp:revision>
  <dcterms:created xsi:type="dcterms:W3CDTF">2015-11-06T17:28:22Z</dcterms:created>
  <dcterms:modified xsi:type="dcterms:W3CDTF">2015-11-23T17:27:11Z</dcterms:modified>
</cp:coreProperties>
</file>